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D1D54F-8966-8220-5D0D-B2F7BEF65301}" v="30" dt="2024-03-01T10:45:36.143"/>
    <p1510:client id="{5DF0CF7A-C61B-B2C7-3EBC-4235476194E1}" v="1270" dt="2024-03-01T09:08:48.055"/>
    <p1510:client id="{766D81C0-F320-DDE9-7C5B-8BE45228A0AE}" v="176" dt="2024-03-01T09:38:24.8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4"/>
    <p:restoredTop sz="94630"/>
  </p:normalViewPr>
  <p:slideViewPr>
    <p:cSldViewPr snapToGrid="0">
      <p:cViewPr varScale="1">
        <p:scale>
          <a:sx n="88" d="100"/>
          <a:sy n="88" d="100"/>
        </p:scale>
        <p:origin x="20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C42F7F-CF17-4D7E-98DA-83FD139F3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AEBFA99-3EDE-4177-A31C-58EA09EBE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B9AB47F-E651-4C4C-A717-B519B721A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2219-1099-4406-A4CE-4C767A5841ED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7B1A33-43F7-4560-965D-040C4E83A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9A878C9-EB49-4409-AFF8-5B0A4FCF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564C-BB60-49BC-8213-0BFBE49B6E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000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9EE5DC-8DA7-4C57-9014-2A4089035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98642DB-EC8E-44C8-92BB-6DCC44A38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5EA8D8-249F-4C9A-BBFB-8F2A1C2A2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2219-1099-4406-A4CE-4C767A5841ED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A8058A-7E43-4130-8197-9DFB7B04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66EC8D-2D43-457F-A676-F81B81B5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564C-BB60-49BC-8213-0BFBE49B6E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548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D9F8D9D-437F-46B9-88F3-365562A08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342F747-7EE6-4660-99AE-CE1958C52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2581218-E123-4CDE-87AA-C09D4B78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2219-1099-4406-A4CE-4C767A5841ED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2EF9E2B-685B-4319-9A13-DF623183B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8BA5561-7385-4FD9-ABC5-C4CC662AC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564C-BB60-49BC-8213-0BFBE49B6E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455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E58B85-F534-44B0-85A8-7048115BB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5D5986-1427-4D61-9F04-4E293B6A0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584C5AC-3D69-4F9A-AD82-72C4D3D6A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2219-1099-4406-A4CE-4C767A5841ED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24C421-40E4-4853-906E-A17AECF53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298331-95BC-4D14-BCB2-F9E627C8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564C-BB60-49BC-8213-0BFBE49B6E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145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F0A2FA-0505-42A4-A275-5448193F5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07A5AC9-AEC2-4F9F-ADE0-7BD8F7728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48F54AE-BFAF-4150-8AFB-F74F38BEF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2219-1099-4406-A4CE-4C767A5841ED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15DDFB-E8D1-4C94-96ED-5EE57ECD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640D7AA-470F-44CC-A739-5CBAAC532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564C-BB60-49BC-8213-0BFBE49B6E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436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400562-77C2-40D5-8505-6870F4C4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80CA1A-F80D-4C2B-9CF0-AFACB93E1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A8C3275-64D2-48E9-93F5-A6E5EB0AA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D0B8F39-70B8-405A-BE14-0E5300C93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2219-1099-4406-A4CE-4C767A5841ED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B6ED57C-59D4-43FF-B6C4-A29194194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ACE643A-DA15-4915-BACA-48712E6B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564C-BB60-49BC-8213-0BFBE49B6E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778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7A4A1A-D6D8-475A-9014-D6FB95DD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BDDE910-0CBB-47FF-9509-AC769EF43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D950E5A-A439-465A-9888-F60218ED5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2A75C8F-C554-4983-A2BD-582C5A72A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5B31657-01A0-4284-B0E6-286667DD2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4B3AB3D-C3B7-4088-84EB-D0B516617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2219-1099-4406-A4CE-4C767A5841ED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BEF22DB-3514-4F6E-9B79-A7E0E3F3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45C40E9-9113-4AD8-B87B-E7BCAA17E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564C-BB60-49BC-8213-0BFBE49B6E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45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BDD849-B820-46F2-B0CC-FEBC05F09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5DCA2B1-8E73-41BB-8741-FD92FC75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2219-1099-4406-A4CE-4C767A5841ED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5B6800E-63F5-4598-A27D-5502CE51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4A64D39-1B36-487E-B5AF-4078F1DF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564C-BB60-49BC-8213-0BFBE49B6E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626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9328433-4A1C-4AD6-96C8-2648FAE0B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2219-1099-4406-A4CE-4C767A5841ED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F447721-38A0-47D3-A3E0-8944B843E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1BB5B3E-AFA1-4A6D-899B-FE01CAAD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564C-BB60-49BC-8213-0BFBE49B6E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140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E54056-E58B-4C77-84FD-ACEDCCACB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5CA71D-F7C4-4C5E-8004-681789D7E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9C3627A-F616-43EE-AE4B-5E8772008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76E8596-EB0D-4790-9320-D08E6EE61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2219-1099-4406-A4CE-4C767A5841ED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6FCF74F-6299-4BD8-BAA5-FC209157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A18BB6-8685-4CC2-905D-E722C30FF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564C-BB60-49BC-8213-0BFBE49B6E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894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055F6E-C0C3-4949-9B07-5E097158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2C88D44-06B5-4BE6-9CE2-2E1A919C8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FFDD291-9AF1-48C9-9356-0FBF59364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3A9A129-D62A-42A5-9282-34824076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2219-1099-4406-A4CE-4C767A5841ED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78DD9-F945-4748-9DDA-73034655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B2C4AAF-916C-40CC-897A-66FFD3529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564C-BB60-49BC-8213-0BFBE49B6E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570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0EDC768-C30B-4D11-A9B3-72CCD833B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D690CEB-DF5F-4552-9FF4-73BFED0A7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E3C91D7-1ABC-491B-A9EC-39D542C54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42219-1099-4406-A4CE-4C767A5841ED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521A26A-F4CD-4299-BBB8-0B0BA36CD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D1F773-663E-4C45-A959-E163DDE2D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D564C-BB60-49BC-8213-0BFBE49B6E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478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www.flickr.com/photos/13698839@N00/4024371987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hyperlink" Target="https://da.wikipedia.org/wiki/Hjerte_(symbol)" TargetMode="External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boks 2">
            <a:extLst>
              <a:ext uri="{FF2B5EF4-FFF2-40B4-BE49-F238E27FC236}">
                <a16:creationId xmlns:a16="http://schemas.microsoft.com/office/drawing/2014/main" id="{41B9AD4C-C67A-49E3-A20B-36424CED9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591" y="168862"/>
            <a:ext cx="1904525" cy="1062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>
                <a:latin typeface="Calibri"/>
                <a:ea typeface="Calibri" panose="020F0502020204030204" pitchFamily="34" charset="0"/>
                <a:cs typeface="Times New Roman"/>
              </a:rPr>
              <a:t>Jorda vi bor på</a:t>
            </a:r>
            <a:b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Tverrfaglig tema</a:t>
            </a:r>
            <a:endParaRPr lang="nb-NO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10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Mars-April  2024</a:t>
            </a:r>
            <a:endParaRPr lang="nb-NO" sz="11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9" name="Tekstboks 2">
            <a:extLst>
              <a:ext uri="{FF2B5EF4-FFF2-40B4-BE49-F238E27FC236}">
                <a16:creationId xmlns:a16="http://schemas.microsoft.com/office/drawing/2014/main" id="{7CC04F78-2056-4A92-AB38-BC5A8DFBA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213" y="163289"/>
            <a:ext cx="7297299" cy="10851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/>
              <a:buChar char="v"/>
            </a:pPr>
            <a:r>
              <a:rPr lang="nb-NO" sz="1100" b="1" dirty="0">
                <a:effectLst/>
                <a:latin typeface="Calibri"/>
                <a:ea typeface="Calibri"/>
                <a:cs typeface="Times New Roman"/>
              </a:rPr>
              <a:t>Mål og fokus for denne uken:</a:t>
            </a:r>
            <a:br>
              <a:rPr lang="nb-NO" sz="1100" dirty="0">
                <a:latin typeface="Calibri"/>
                <a:ea typeface="Calibri"/>
                <a:cs typeface="Calibri"/>
              </a:rPr>
            </a:br>
            <a:r>
              <a:rPr lang="nb-NO" sz="1100" dirty="0">
                <a:latin typeface="Calibri"/>
                <a:ea typeface="Calibri"/>
                <a:cs typeface="Calibri"/>
              </a:rPr>
              <a:t>- Vi øver på å gå samlet og følge regler for tur.</a:t>
            </a:r>
            <a:br>
              <a:rPr lang="nb-NO" sz="1100" dirty="0">
                <a:latin typeface="Calibri"/>
                <a:ea typeface="Calibri"/>
                <a:cs typeface="Calibri"/>
              </a:rPr>
            </a:br>
            <a:r>
              <a:rPr lang="nb-NO" sz="1100" dirty="0">
                <a:latin typeface="Calibri"/>
                <a:ea typeface="Calibri"/>
                <a:cs typeface="Calibri"/>
              </a:rPr>
              <a:t>- Jeg må forholde meg til regler ved spill.</a:t>
            </a:r>
            <a:br>
              <a:rPr lang="nb-NO" sz="1100" dirty="0">
                <a:latin typeface="Calibri"/>
                <a:ea typeface="Calibri"/>
                <a:cs typeface="Calibri"/>
              </a:rPr>
            </a:br>
            <a:r>
              <a:rPr lang="nb-NO" sz="1100" dirty="0">
                <a:latin typeface="Calibri"/>
                <a:ea typeface="Calibri"/>
                <a:cs typeface="Calibri"/>
              </a:rPr>
              <a:t>- Jeg blir mer oppmerksom på språkbruken min.</a:t>
            </a:r>
            <a:br>
              <a:rPr lang="nb-NO" sz="1100" dirty="0">
                <a:latin typeface="Calibri"/>
                <a:ea typeface="Calibri"/>
                <a:cs typeface="Calibri"/>
              </a:rPr>
            </a:br>
            <a:r>
              <a:rPr lang="nb-NO" sz="1100" dirty="0">
                <a:latin typeface="Calibri"/>
                <a:ea typeface="Calibri"/>
                <a:cs typeface="Calibri"/>
              </a:rPr>
              <a:t>- Jeg vet når våren er og hva som kjennetegner den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B77AE5E5-6FDD-7149-24B8-67398E493C8F}"/>
              </a:ext>
            </a:extLst>
          </p:cNvPr>
          <p:cNvSpPr txBox="1"/>
          <p:nvPr/>
        </p:nvSpPr>
        <p:spPr>
          <a:xfrm>
            <a:off x="8665530" y="279183"/>
            <a:ext cx="205280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sz="1600" b="1" u="sng" dirty="0">
                <a:solidFill>
                  <a:srgbClr val="7030A0"/>
                </a:solidFill>
                <a:ea typeface="Calibri"/>
                <a:cs typeface="Calibri"/>
              </a:rPr>
              <a:t>Sosial kompetanse:</a:t>
            </a:r>
            <a:br>
              <a:rPr lang="nb-NO" sz="1600" b="1" u="sng" dirty="0">
                <a:ea typeface="Calibri"/>
                <a:cs typeface="Calibri"/>
              </a:rPr>
            </a:br>
            <a:r>
              <a:rPr lang="nb-NO" sz="1600" b="1" dirty="0">
                <a:solidFill>
                  <a:srgbClr val="FF00AE"/>
                </a:solidFill>
                <a:ea typeface="Calibri"/>
                <a:cs typeface="Calibri"/>
              </a:rPr>
              <a:t>Jeg sier hyggelige ting om og til andre.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47B0DD97-80A3-79E4-41DA-D07609812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53358"/>
              </p:ext>
            </p:extLst>
          </p:nvPr>
        </p:nvGraphicFramePr>
        <p:xfrm>
          <a:off x="147483" y="1339645"/>
          <a:ext cx="11780483" cy="1142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0483">
                  <a:extLst>
                    <a:ext uri="{9D8B030D-6E8A-4147-A177-3AD203B41FA5}">
                      <a16:colId xmlns:a16="http://schemas.microsoft.com/office/drawing/2014/main" val="3898518573"/>
                    </a:ext>
                  </a:extLst>
                </a:gridCol>
              </a:tblGrid>
              <a:tr h="398510">
                <a:tc>
                  <a:txBody>
                    <a:bodyPr/>
                    <a:lstStyle/>
                    <a:p>
                      <a:r>
                        <a:rPr lang="en-NO" dirty="0">
                          <a:solidFill>
                            <a:schemeClr val="tx1"/>
                          </a:solidFill>
                        </a:rPr>
                        <a:t>AKS ROSENHOLM 2.TRINN                                       UKEPLAN UKE </a:t>
                      </a:r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10, 2024</a:t>
                      </a:r>
                      <a:r>
                        <a:rPr lang="en-NO" dirty="0">
                          <a:solidFill>
                            <a:schemeClr val="tx1"/>
                          </a:solidFill>
                        </a:rPr>
                        <a:t>                                              TLF 2.KLASSE </a:t>
                      </a:r>
                      <a:r>
                        <a:rPr lang="en-NO" sz="2000" dirty="0">
                          <a:solidFill>
                            <a:srgbClr val="FF0000"/>
                          </a:solidFill>
                        </a:rPr>
                        <a:t>907 20 269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975702"/>
                  </a:ext>
                </a:extLst>
              </a:tr>
              <a:tr h="743885"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nb-NO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Send en skolemelding til baseleder (Aina) hvis det er viktig informasjon/endringer vedrørende ditt barn, hendelser som oppstår eller fast hjemsending.</a:t>
                      </a:r>
                      <a:endParaRPr lang="nb-NO" sz="11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marL="171450" lvl="0" indent="-171450"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i="0" u="sng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Vi </a:t>
                      </a:r>
                      <a:r>
                        <a:rPr lang="en-US" sz="1100" b="1" i="0" u="sng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skal</a:t>
                      </a:r>
                      <a:r>
                        <a:rPr lang="en-US" sz="1100" b="1" i="0" u="sng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 ha </a:t>
                      </a:r>
                      <a:r>
                        <a:rPr lang="nb-NO" sz="1100" b="1" i="0" u="sng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beskjed</a:t>
                      </a:r>
                      <a:r>
                        <a:rPr lang="en-US" sz="1100" b="1" i="0" u="sng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1" i="0" u="sng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på</a:t>
                      </a:r>
                      <a:r>
                        <a:rPr lang="en-US" sz="1100" b="1" i="0" u="sng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SMS </a:t>
                      </a:r>
                      <a:r>
                        <a:rPr lang="en-US" sz="1100" b="1" i="0" u="sng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til</a:t>
                      </a:r>
                      <a:r>
                        <a:rPr lang="en-US" sz="1100" b="1" i="0" u="sng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AKS TELEFONEN</a:t>
                      </a: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1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hvis</a:t>
                      </a: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1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barnet</a:t>
                      </a: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1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skal</a:t>
                      </a: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ha </a:t>
                      </a:r>
                      <a:r>
                        <a:rPr lang="en-US" sz="1100" b="1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fri.</a:t>
                      </a: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Alle </a:t>
                      </a:r>
                      <a:r>
                        <a:rPr lang="en-US" sz="1100" b="1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meldinger</a:t>
                      </a: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om </a:t>
                      </a:r>
                      <a:r>
                        <a:rPr lang="en-US" sz="1100" b="1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hjemsending</a:t>
                      </a: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1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mellom</a:t>
                      </a: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 kl. 13:00-16:00 </a:t>
                      </a:r>
                      <a:r>
                        <a:rPr lang="en-US" sz="1100" b="1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må</a:t>
                      </a: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1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komme</a:t>
                      </a: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1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før</a:t>
                      </a:r>
                      <a:r>
                        <a:rPr lang="en-US" sz="16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kl 13:00</a:t>
                      </a: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.</a:t>
                      </a:r>
                    </a:p>
                    <a:p>
                      <a:pPr marL="171450" lvl="0" indent="-171450"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Vi </a:t>
                      </a:r>
                      <a:r>
                        <a:rPr lang="en-US" sz="1100" b="1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ønsker</a:t>
                      </a: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 at </a:t>
                      </a:r>
                      <a:r>
                        <a:rPr lang="en-US" sz="1100" b="1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dere</a:t>
                      </a: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nb-NO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spesifiserer</a:t>
                      </a: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1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navn</a:t>
                      </a: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1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og</a:t>
                      </a: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1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klasse</a:t>
                      </a: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 (</a:t>
                      </a:r>
                      <a:r>
                        <a:rPr lang="en-US" sz="1100" b="1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f.eks</a:t>
                      </a: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 Torbjørn S  </a:t>
                      </a:r>
                      <a:r>
                        <a:rPr lang="en-US" sz="1100" b="1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 2A) </a:t>
                      </a:r>
                      <a:r>
                        <a:rPr lang="en-US" sz="1100" b="1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når</a:t>
                      </a: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1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dere</a:t>
                      </a: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 sender </a:t>
                      </a:r>
                      <a:r>
                        <a:rPr lang="en-US" sz="1100" b="1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oss</a:t>
                      </a: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 SMS med </a:t>
                      </a:r>
                      <a:r>
                        <a:rPr lang="en-US" sz="1100" b="1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beskjeder</a:t>
                      </a: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480975"/>
                  </a:ext>
                </a:extLst>
              </a:tr>
            </a:tbl>
          </a:graphicData>
        </a:graphic>
      </p:graphicFrame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53869C63-BCC4-4463-A3FB-D9666249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79241"/>
              </p:ext>
            </p:extLst>
          </p:nvPr>
        </p:nvGraphicFramePr>
        <p:xfrm>
          <a:off x="158018" y="2533722"/>
          <a:ext cx="11752725" cy="366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839">
                  <a:extLst>
                    <a:ext uri="{9D8B030D-6E8A-4147-A177-3AD203B41FA5}">
                      <a16:colId xmlns:a16="http://schemas.microsoft.com/office/drawing/2014/main" val="2811625706"/>
                    </a:ext>
                  </a:extLst>
                </a:gridCol>
                <a:gridCol w="2406678">
                  <a:extLst>
                    <a:ext uri="{9D8B030D-6E8A-4147-A177-3AD203B41FA5}">
                      <a16:colId xmlns:a16="http://schemas.microsoft.com/office/drawing/2014/main" val="3940220865"/>
                    </a:ext>
                  </a:extLst>
                </a:gridCol>
                <a:gridCol w="2314997">
                  <a:extLst>
                    <a:ext uri="{9D8B030D-6E8A-4147-A177-3AD203B41FA5}">
                      <a16:colId xmlns:a16="http://schemas.microsoft.com/office/drawing/2014/main" val="4257611788"/>
                    </a:ext>
                  </a:extLst>
                </a:gridCol>
                <a:gridCol w="2471748">
                  <a:extLst>
                    <a:ext uri="{9D8B030D-6E8A-4147-A177-3AD203B41FA5}">
                      <a16:colId xmlns:a16="http://schemas.microsoft.com/office/drawing/2014/main" val="1166574231"/>
                    </a:ext>
                  </a:extLst>
                </a:gridCol>
                <a:gridCol w="2198463">
                  <a:extLst>
                    <a:ext uri="{9D8B030D-6E8A-4147-A177-3AD203B41FA5}">
                      <a16:colId xmlns:a16="http://schemas.microsoft.com/office/drawing/2014/main" val="2458114740"/>
                    </a:ext>
                  </a:extLst>
                </a:gridCol>
              </a:tblGrid>
              <a:tr h="321679"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chemeClr val="tx1"/>
                          </a:solidFill>
                        </a:rPr>
                        <a:t>Mandag 4.3 (Skoleslutt kl. 14:05)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chemeClr val="tx1"/>
                          </a:solidFill>
                        </a:rPr>
                        <a:t>Tirsdag 5.3 </a:t>
                      </a:r>
                      <a:r>
                        <a:rPr lang="nb-NO" sz="1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(Skoleslutt kl. 14:05)</a:t>
                      </a:r>
                      <a:endParaRPr lang="nb-NO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chemeClr val="tx1"/>
                          </a:solidFill>
                        </a:rPr>
                        <a:t>Onsdag 6.3 </a:t>
                      </a:r>
                      <a:r>
                        <a:rPr lang="nb-NO" sz="1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(Skoleslutt kl. 13:05)</a:t>
                      </a:r>
                      <a:endParaRPr lang="nb-NO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chemeClr val="tx1"/>
                          </a:solidFill>
                        </a:rPr>
                        <a:t>Torsdag 7.3 </a:t>
                      </a:r>
                      <a:r>
                        <a:rPr lang="nb-NO" sz="1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(Skoleslutt kl. 13:30)</a:t>
                      </a:r>
                      <a:endParaRPr lang="nb-NO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chemeClr val="tx1"/>
                          </a:solidFill>
                        </a:rPr>
                        <a:t>Fredag 8.3  </a:t>
                      </a:r>
                      <a:r>
                        <a:rPr lang="nb-NO" sz="1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(Skoleslutt kl. 13:05)</a:t>
                      </a:r>
                      <a:endParaRPr lang="nb-NO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308377"/>
                  </a:ext>
                </a:extLst>
              </a:tr>
              <a:tr h="378446">
                <a:tc>
                  <a:txBody>
                    <a:bodyPr/>
                    <a:lstStyle/>
                    <a:p>
                      <a:r>
                        <a:rPr lang="nb-NO" sz="1000" b="1" dirty="0">
                          <a:solidFill>
                            <a:schemeClr val="tx1"/>
                          </a:solidFill>
                        </a:rPr>
                        <a:t>Meny: Tomatsuppe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b="1" dirty="0">
                          <a:solidFill>
                            <a:schemeClr val="tx1"/>
                          </a:solidFill>
                        </a:rPr>
                        <a:t>Brød med pålegg + frukt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b="1" dirty="0">
                          <a:solidFill>
                            <a:schemeClr val="tx1"/>
                          </a:solidFill>
                        </a:rPr>
                        <a:t>Brød med pålegg + frukt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b-NO" sz="10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Knekkebrød med pålegg + frukt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b="1" dirty="0">
                          <a:solidFill>
                            <a:schemeClr val="tx1"/>
                          </a:solidFill>
                        </a:rPr>
                        <a:t>Knekkebrød med pålegg + frukt</a:t>
                      </a:r>
                      <a:endParaRPr lang="nb-NO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856896"/>
                  </a:ext>
                </a:extLst>
              </a:tr>
              <a:tr h="2563981">
                <a:tc>
                  <a:txBody>
                    <a:bodyPr/>
                    <a:lstStyle/>
                    <a:p>
                      <a:r>
                        <a:rPr lang="nb-NO" sz="12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Ute og inne-aktiviteter</a:t>
                      </a:r>
                      <a:endParaRPr lang="nb-NO" dirty="0"/>
                    </a:p>
                    <a:p>
                      <a:pPr lvl="0">
                        <a:buNone/>
                      </a:pPr>
                      <a:endParaRPr lang="nb-NO" sz="10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nb-NO" sz="1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Stasjoner i AKS huset.</a:t>
                      </a:r>
                      <a:br>
                        <a:rPr lang="nb-NO" sz="1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nb-NO" sz="1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Aina og Fatima: UNO</a:t>
                      </a:r>
                      <a:br>
                        <a:rPr lang="nb-NO" sz="1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nb-NO" sz="1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Eva: Perler</a:t>
                      </a:r>
                      <a:br>
                        <a:rPr lang="nb-NO" sz="1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nb-NO" sz="10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Askhab</a:t>
                      </a:r>
                      <a:r>
                        <a:rPr lang="nb-NO" sz="1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og Hirsi: Lego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nb-NO" sz="10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nb-NO" sz="10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nb-NO" sz="10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nb-NO" sz="10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nb-NO" sz="10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nb-NO" sz="10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nb-NO" sz="10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nb-NO" sz="1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De som ønsker å ta en liten tur ut for å lufte seg og leke litt kan også gjøre dette.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b-NO" sz="12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Ute og inne-aktiviteter</a:t>
                      </a:r>
                      <a:endParaRPr lang="nb-NO" sz="1200" b="0" i="0" u="none" strike="noStrike" noProof="0" dirty="0">
                        <a:solidFill>
                          <a:srgbClr val="80808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nb-NO" sz="1000" b="0" i="0" u="none" strike="noStrike" noProof="0" dirty="0">
                        <a:solidFill>
                          <a:srgbClr val="80808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nb-NO" sz="1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Stasjoner i AKS huset.</a:t>
                      </a:r>
                      <a:br>
                        <a:rPr lang="nb-NO" sz="1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nb-NO" sz="1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Eva: UNO</a:t>
                      </a:r>
                      <a:br>
                        <a:rPr lang="nb-NO" sz="1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nb-NO" sz="1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Fatima: Perler</a:t>
                      </a:r>
                      <a:br>
                        <a:rPr lang="nb-NO" sz="1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nb-NO" sz="10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Askhab</a:t>
                      </a:r>
                      <a:r>
                        <a:rPr lang="nb-NO" sz="1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 og Hirsi: Lego</a:t>
                      </a:r>
                    </a:p>
                    <a:p>
                      <a:pPr lvl="0">
                        <a:buNone/>
                      </a:pPr>
                      <a:endParaRPr lang="nb-NO" sz="1000" b="0" i="0" u="none" strike="noStrike" noProof="0" dirty="0">
                        <a:solidFill>
                          <a:srgbClr val="80808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nb-NO" sz="1000" b="0" i="0" u="none" strike="noStrike" noProof="0" dirty="0">
                        <a:solidFill>
                          <a:srgbClr val="80808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nb-NO" sz="1000" b="0" i="0" u="none" strike="noStrike" noProof="0" dirty="0">
                        <a:solidFill>
                          <a:srgbClr val="80808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nb-NO" sz="1000" b="0" i="0" u="none" strike="noStrike" noProof="0" dirty="0">
                        <a:solidFill>
                          <a:srgbClr val="80808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nb-NO" sz="1000" b="0" i="0" u="none" strike="noStrike" noProof="0" dirty="0">
                        <a:solidFill>
                          <a:srgbClr val="80808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nb-NO" sz="1000" b="0" i="0" u="none" strike="noStrike" noProof="0" dirty="0">
                        <a:solidFill>
                          <a:srgbClr val="80808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nb-NO" sz="1000" b="0" i="0" u="none" strike="noStrike" noProof="0" dirty="0">
                        <a:solidFill>
                          <a:srgbClr val="80808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nb-NO" sz="1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De som ønsker å ta en liten tur ut for å lufte seg og leke litt kan også gjøre dette.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nb-NO" sz="10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Tur til skogen kl. 14:15-15:30</a:t>
                      </a:r>
                      <a:endParaRPr lang="nb-NO" dirty="0"/>
                    </a:p>
                    <a:p>
                      <a:pPr lvl="0" algn="l">
                        <a:buNone/>
                      </a:pPr>
                      <a:endParaRPr lang="nb-NO" sz="10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l">
                        <a:buNone/>
                      </a:pPr>
                      <a:r>
                        <a:rPr lang="nb-NO" sz="1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Etter måltid går vi på tur til skogen.</a:t>
                      </a:r>
                    </a:p>
                    <a:p>
                      <a:pPr lvl="0" algn="l">
                        <a:buNone/>
                      </a:pPr>
                      <a:r>
                        <a:rPr lang="nb-NO" sz="1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Vi øver på å gå samlet på tur. I skogen har vi frilek.</a:t>
                      </a:r>
                      <a:br>
                        <a:rPr lang="nb-NO" sz="1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nb-NO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buNone/>
                      </a:pPr>
                      <a:r>
                        <a:rPr lang="nb-NO" sz="1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Skal du hente barnet ditt mellom kl. 14:15-15:30, må du hente i skogen.</a:t>
                      </a:r>
                      <a:br>
                        <a:rPr lang="nb-NO" sz="1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br>
                        <a:rPr lang="nb-NO" sz="1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nb-NO" sz="1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Ved akutt behov,</a:t>
                      </a:r>
                      <a:br>
                        <a:rPr lang="nb-NO" sz="1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nb-NO" sz="1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ring skolens kontor.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000" b="1" dirty="0">
                          <a:solidFill>
                            <a:srgbClr val="000000"/>
                          </a:solidFill>
                        </a:rPr>
                        <a:t>Bibliotek 2B kl. 14:30-15:45</a:t>
                      </a:r>
                      <a:br>
                        <a:rPr lang="nb-NO" sz="1000" b="1" dirty="0">
                          <a:solidFill>
                            <a:srgbClr val="000000"/>
                          </a:solidFill>
                        </a:rPr>
                      </a:br>
                      <a:r>
                        <a:rPr lang="nb-NO" sz="1000" b="1" dirty="0">
                          <a:solidFill>
                            <a:srgbClr val="000000"/>
                          </a:solidFill>
                        </a:rPr>
                        <a:t>(Fatima og Hirsi)</a:t>
                      </a:r>
                    </a:p>
                    <a:p>
                      <a:pPr lvl="0">
                        <a:buNone/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</a:rPr>
                        <a:t>Barna leser selv og ser i bøker, men blir også lest for. Vi avslutter med en kort samtale om boken sammen med barna.</a:t>
                      </a:r>
                      <a:endParaRPr lang="nb-NO"/>
                    </a:p>
                    <a:p>
                      <a:pPr lvl="0">
                        <a:buNone/>
                      </a:pPr>
                      <a:endParaRPr lang="nb-NO" sz="1000" b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nb-NO" sz="1000" b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nb-NO" sz="1000" b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nb-NO" sz="1000" b="0" dirty="0">
                        <a:solidFill>
                          <a:srgbClr val="FF0000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latin typeface="Calibri"/>
                        </a:rPr>
                        <a:t>Musikkrom 2A kl. 14:30-15:45</a:t>
                      </a:r>
                      <a:br>
                        <a:rPr lang="nb-NO" sz="1000" b="1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nb-NO" sz="1000" b="1" dirty="0">
                          <a:solidFill>
                            <a:schemeClr val="tx1"/>
                          </a:solidFill>
                          <a:latin typeface="Calibri"/>
                        </a:rPr>
                        <a:t>(Aina, </a:t>
                      </a:r>
                      <a:r>
                        <a:rPr lang="nb-NO" sz="1000" b="1" dirty="0" err="1">
                          <a:solidFill>
                            <a:schemeClr val="tx1"/>
                          </a:solidFill>
                          <a:latin typeface="Calibri"/>
                        </a:rPr>
                        <a:t>Askhab</a:t>
                      </a:r>
                      <a:r>
                        <a:rPr lang="nb-NO" sz="1000" b="1" dirty="0">
                          <a:solidFill>
                            <a:schemeClr val="tx1"/>
                          </a:solidFill>
                          <a:latin typeface="Calibri"/>
                        </a:rPr>
                        <a:t> og Eva)</a:t>
                      </a:r>
                    </a:p>
                    <a:p>
                      <a:pPr lvl="0">
                        <a:buNone/>
                      </a:pP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</a:rPr>
                        <a:t>Vi har leker som Stolleken, avskjed på grått papir og bro </a:t>
                      </a:r>
                      <a:r>
                        <a:rPr lang="nb-NO" sz="1000" b="0" dirty="0" err="1">
                          <a:solidFill>
                            <a:schemeClr val="tx1"/>
                          </a:solidFill>
                        </a:rPr>
                        <a:t>bro</a:t>
                      </a:r>
                      <a:r>
                        <a:rPr lang="nb-NO" sz="1000" b="0" dirty="0">
                          <a:solidFill>
                            <a:schemeClr val="tx1"/>
                          </a:solidFill>
                        </a:rPr>
                        <a:t> brille.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b="1" dirty="0">
                          <a:solidFill>
                            <a:schemeClr val="tx1"/>
                          </a:solidFill>
                        </a:rPr>
                        <a:t>Gymsal kl. 14:30-16:00</a:t>
                      </a:r>
                    </a:p>
                    <a:p>
                      <a:endParaRPr lang="nb-NO" sz="1000" b="1">
                        <a:solidFill>
                          <a:srgbClr val="000000"/>
                        </a:solidFill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dirty="0">
                          <a:solidFill>
                            <a:srgbClr val="000000"/>
                          </a:solidFill>
                        </a:rPr>
                        <a:t>Prikkeleken, Blekksprutfar og fisken i det røde hav.</a:t>
                      </a:r>
                      <a:br>
                        <a:rPr lang="nb-NO" sz="1000" b="0" dirty="0">
                          <a:solidFill>
                            <a:srgbClr val="000000"/>
                          </a:solidFill>
                        </a:rPr>
                      </a:br>
                      <a:endParaRPr lang="nb-NO" sz="1000" b="0">
                        <a:solidFill>
                          <a:srgbClr val="000000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nb-NO" sz="1000" b="0">
                        <a:solidFill>
                          <a:srgbClr val="000000"/>
                        </a:solidFill>
                      </a:endParaRPr>
                    </a:p>
                    <a:p>
                      <a:pPr algn="l"/>
                      <a:endParaRPr lang="nb-NO" sz="1000" b="1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nb-NO" sz="1000" b="1" dirty="0">
                          <a:solidFill>
                            <a:schemeClr val="tx1"/>
                          </a:solidFill>
                        </a:rPr>
                        <a:t>AKS ØNSKER</a:t>
                      </a:r>
                      <a:br>
                        <a:rPr lang="nb-NO" sz="1000" b="1" dirty="0">
                          <a:solidFill>
                            <a:srgbClr val="000000"/>
                          </a:solidFill>
                        </a:rPr>
                      </a:br>
                      <a:r>
                        <a:rPr lang="nb-NO" sz="1000" b="1" dirty="0">
                          <a:solidFill>
                            <a:schemeClr val="tx1"/>
                          </a:solidFill>
                        </a:rPr>
                        <a:t>ALLE STORE OG</a:t>
                      </a:r>
                      <a:br>
                        <a:rPr lang="nb-NO" sz="1000" b="1" dirty="0">
                          <a:solidFill>
                            <a:srgbClr val="000000"/>
                          </a:solidFill>
                        </a:rPr>
                      </a:br>
                      <a:r>
                        <a:rPr lang="nb-NO" sz="1000" b="1" dirty="0">
                          <a:solidFill>
                            <a:schemeClr val="tx1"/>
                          </a:solidFill>
                        </a:rPr>
                        <a:t>SMÅ EN RIKTIG</a:t>
                      </a:r>
                      <a:br>
                        <a:rPr lang="nb-NO" sz="1000" b="1" dirty="0">
                          <a:solidFill>
                            <a:srgbClr val="000000"/>
                          </a:solidFill>
                        </a:rPr>
                      </a:br>
                      <a:r>
                        <a:rPr lang="nb-NO" sz="1000" b="1" dirty="0">
                          <a:solidFill>
                            <a:schemeClr val="tx1"/>
                          </a:solidFill>
                        </a:rPr>
                        <a:t>GOD HELG!</a:t>
                      </a:r>
                    </a:p>
                    <a:p>
                      <a:pPr lvl="0" algn="l">
                        <a:buNone/>
                      </a:pPr>
                      <a:endParaRPr lang="nb-NO" sz="1000" b="1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buNone/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</a:rPr>
                        <a:t>Hilsen Eva L,</a:t>
                      </a:r>
                      <a:br>
                        <a:rPr lang="nb-NO" sz="1000" b="1" dirty="0">
                          <a:solidFill>
                            <a:srgbClr val="000000"/>
                          </a:solidFill>
                        </a:rPr>
                      </a:br>
                      <a:r>
                        <a:rPr lang="nb-NO" sz="1000" b="1" dirty="0">
                          <a:solidFill>
                            <a:schemeClr val="tx1"/>
                          </a:solidFill>
                        </a:rPr>
                        <a:t>Fatima, Hirsi,</a:t>
                      </a:r>
                      <a:br>
                        <a:rPr lang="nb-NO" sz="1000" b="1" dirty="0">
                          <a:solidFill>
                            <a:srgbClr val="000000"/>
                          </a:solidFill>
                        </a:rPr>
                      </a:br>
                      <a:r>
                        <a:rPr lang="nb-NO" sz="1000" b="1" dirty="0" err="1">
                          <a:solidFill>
                            <a:schemeClr val="tx1"/>
                          </a:solidFill>
                        </a:rPr>
                        <a:t>Askhab</a:t>
                      </a:r>
                      <a:r>
                        <a:rPr lang="nb-NO" sz="1000" b="1" dirty="0">
                          <a:solidFill>
                            <a:schemeClr val="tx1"/>
                          </a:solidFill>
                        </a:rPr>
                        <a:t> og Aina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599652"/>
                  </a:ext>
                </a:extLst>
              </a:tr>
              <a:tr h="397369"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chemeClr val="tx1"/>
                          </a:solidFill>
                        </a:rPr>
                        <a:t>Inne og ute aktivitet (aks-bygget)</a:t>
                      </a:r>
                    </a:p>
                    <a:p>
                      <a:r>
                        <a:rPr lang="nb-NO" sz="1000" dirty="0">
                          <a:solidFill>
                            <a:schemeClr val="tx1"/>
                          </a:solidFill>
                        </a:rPr>
                        <a:t>Kl.16.00-17.00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chemeClr val="tx1"/>
                          </a:solidFill>
                        </a:rPr>
                        <a:t>Inne og ute aktivitet (aks-bygget)</a:t>
                      </a:r>
                    </a:p>
                    <a:p>
                      <a:r>
                        <a:rPr lang="nb-NO" sz="1000" dirty="0">
                          <a:solidFill>
                            <a:schemeClr val="tx1"/>
                          </a:solidFill>
                        </a:rPr>
                        <a:t>Kl.16.00-17.00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chemeClr val="tx1"/>
                          </a:solidFill>
                        </a:rPr>
                        <a:t>Inne og ute aktivitet (aks-bygget)</a:t>
                      </a:r>
                    </a:p>
                    <a:p>
                      <a:r>
                        <a:rPr lang="nb-NO" sz="1000" dirty="0">
                          <a:solidFill>
                            <a:schemeClr val="tx1"/>
                          </a:solidFill>
                        </a:rPr>
                        <a:t>Kl.16.00-17.00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chemeClr val="tx1"/>
                          </a:solidFill>
                        </a:rPr>
                        <a:t>Inne og ute aktivitet (aks-bygget)</a:t>
                      </a:r>
                    </a:p>
                    <a:p>
                      <a:r>
                        <a:rPr lang="nb-NO" sz="1000" dirty="0">
                          <a:solidFill>
                            <a:schemeClr val="tx1"/>
                          </a:solidFill>
                        </a:rPr>
                        <a:t>Kl.16.00-17.00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chemeClr val="tx1"/>
                          </a:solidFill>
                        </a:rPr>
                        <a:t>Inne og ute aktivitet (aks-bygget)</a:t>
                      </a:r>
                    </a:p>
                    <a:p>
                      <a:r>
                        <a:rPr lang="nb-NO" sz="1000" dirty="0">
                          <a:solidFill>
                            <a:schemeClr val="tx1"/>
                          </a:solidFill>
                        </a:rPr>
                        <a:t>Kl.16.00-17.00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8442"/>
                  </a:ext>
                </a:extLst>
              </a:tr>
            </a:tbl>
          </a:graphicData>
        </a:graphic>
      </p:graphicFrame>
      <p:pic>
        <p:nvPicPr>
          <p:cNvPr id="11" name="Bilde 10">
            <a:extLst>
              <a:ext uri="{FF2B5EF4-FFF2-40B4-BE49-F238E27FC236}">
                <a16:creationId xmlns:a16="http://schemas.microsoft.com/office/drawing/2014/main" id="{FD140B3D-C879-4C5A-8243-BF411026A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615" y="451263"/>
            <a:ext cx="1161783" cy="497973"/>
          </a:xfrm>
          <a:prstGeom prst="rect">
            <a:avLst/>
          </a:prstGeom>
        </p:spPr>
      </p:pic>
      <p:pic>
        <p:nvPicPr>
          <p:cNvPr id="12" name="Bilde 12">
            <a:extLst>
              <a:ext uri="{FF2B5EF4-FFF2-40B4-BE49-F238E27FC236}">
                <a16:creationId xmlns:a16="http://schemas.microsoft.com/office/drawing/2014/main" id="{F5CAA2BB-33D0-495C-A4CB-4D4C9505F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78118" y="2735576"/>
            <a:ext cx="286709" cy="47558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56B47A8-8063-4054-8363-30E9BB4BD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719" y="1384727"/>
            <a:ext cx="497962" cy="331677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ACBE924-3D36-3F67-ADC0-74495E99C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812" y="2548384"/>
            <a:ext cx="427070" cy="698484"/>
          </a:xfrm>
          <a:prstGeom prst="rect">
            <a:avLst/>
          </a:prstGeom>
        </p:spPr>
      </p:pic>
      <p:pic>
        <p:nvPicPr>
          <p:cNvPr id="15" name="Bilde 12">
            <a:extLst>
              <a:ext uri="{FF2B5EF4-FFF2-40B4-BE49-F238E27FC236}">
                <a16:creationId xmlns:a16="http://schemas.microsoft.com/office/drawing/2014/main" id="{224ECBC2-50A5-5B7D-938B-E0B92E15D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44466" y="2551222"/>
            <a:ext cx="286709" cy="475584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38EB23D2-24D9-2611-BA8C-E96A62A91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2165" y="4796257"/>
            <a:ext cx="981261" cy="1028877"/>
          </a:xfrm>
          <a:prstGeom prst="rect">
            <a:avLst/>
          </a:prstGeom>
        </p:spPr>
      </p:pic>
      <p:pic>
        <p:nvPicPr>
          <p:cNvPr id="30" name="Bilde 29">
            <a:extLst>
              <a:ext uri="{FF2B5EF4-FFF2-40B4-BE49-F238E27FC236}">
                <a16:creationId xmlns:a16="http://schemas.microsoft.com/office/drawing/2014/main" id="{1DEB65C5-5636-DA8F-0773-89D427C23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0041" y="4103392"/>
            <a:ext cx="1720572" cy="405314"/>
          </a:xfrm>
          <a:prstGeom prst="rect">
            <a:avLst/>
          </a:prstGeom>
        </p:spPr>
      </p:pic>
      <p:pic>
        <p:nvPicPr>
          <p:cNvPr id="32" name="Bilde 31">
            <a:extLst>
              <a:ext uri="{FF2B5EF4-FFF2-40B4-BE49-F238E27FC236}">
                <a16:creationId xmlns:a16="http://schemas.microsoft.com/office/drawing/2014/main" id="{CD2C16A8-1D08-6F44-7763-F83A83BAA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439335" y="828998"/>
            <a:ext cx="248730" cy="248729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3AE4B041-B58F-DD7B-5796-1067C25E8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90225" y="4061460"/>
            <a:ext cx="1154430" cy="159004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1513F6B-17D4-35DF-313A-CA086C87D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2175" y="4313926"/>
            <a:ext cx="975929" cy="902994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9ADE1682-4282-B93D-EEAD-954008F9C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981461" y="4342681"/>
            <a:ext cx="1343486" cy="909703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A948C953-039C-E348-58C0-99E3BCA40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745" y="164530"/>
            <a:ext cx="1229265" cy="1079920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49575777-A1B1-D39A-C456-8D1E6B2B8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79118" y="1850885"/>
            <a:ext cx="812934" cy="740834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1E26061-04A5-8A7A-F5B5-085281C97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7396" y="269305"/>
            <a:ext cx="1495246" cy="87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10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3df783-4a99-46cb-a44e-0fbbaa108360" xsi:nil="true"/>
    <lcf76f155ced4ddcb4097134ff3c332f xmlns="a55c8ccb-2535-40fb-9467-3f8e7ae13d6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75D2915E6AB54F8A1DD3C675E3A152" ma:contentTypeVersion="19" ma:contentTypeDescription="Opprett et nytt dokument." ma:contentTypeScope="" ma:versionID="03c234b3f96d8a56fa26811856e37229">
  <xsd:schema xmlns:xsd="http://www.w3.org/2001/XMLSchema" xmlns:xs="http://www.w3.org/2001/XMLSchema" xmlns:p="http://schemas.microsoft.com/office/2006/metadata/properties" xmlns:ns2="fa2cab91-8337-46cd-9a8e-bd95177e9257" xmlns:ns3="a55c8ccb-2535-40fb-9467-3f8e7ae13d6b" xmlns:ns4="063df783-4a99-46cb-a44e-0fbbaa108360" targetNamespace="http://schemas.microsoft.com/office/2006/metadata/properties" ma:root="true" ma:fieldsID="52a365522712776c9f39f8952d13a595" ns2:_="" ns3:_="" ns4:_="">
    <xsd:import namespace="fa2cab91-8337-46cd-9a8e-bd95177e9257"/>
    <xsd:import namespace="a55c8ccb-2535-40fb-9467-3f8e7ae13d6b"/>
    <xsd:import namespace="063df783-4a99-46cb-a44e-0fbbaa10836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4:TaxCatchAll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2cab91-8337-46cd-9a8e-bd95177e92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Sist delt etter bru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Sist delt etter klokkeslett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5c8ccb-2535-40fb-9467-3f8e7ae13d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Bildemerkelapper" ma:readOnly="false" ma:fieldId="{5cf76f15-5ced-4ddc-b409-7134ff3c332f}" ma:taxonomyMulti="true" ma:sspId="d2bf785b-8fef-4b70-b2f9-38d45fd2cc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3df783-4a99-46cb-a44e-0fbbaa108360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36d8e157-cfbe-4910-9ee9-08c52c8a430d}" ma:internalName="TaxCatchAll" ma:showField="CatchAllData" ma:web="063df783-4a99-46cb-a44e-0fbbaa1083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99AD00-2D61-4EA0-859D-3C74A63B8670}">
  <ds:schemaRefs>
    <ds:schemaRef ds:uri="063df783-4a99-46cb-a44e-0fbbaa108360"/>
    <ds:schemaRef ds:uri="a55c8ccb-2535-40fb-9467-3f8e7ae13d6b"/>
    <ds:schemaRef ds:uri="fa2cab91-8337-46cd-9a8e-bd95177e92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48F995B-952A-4689-8FBC-B5CA330B72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6B39A2-330D-4C40-AA6A-3DAE875A5AF4}">
  <ds:schemaRefs>
    <ds:schemaRef ds:uri="063df783-4a99-46cb-a44e-0fbbaa108360"/>
    <ds:schemaRef ds:uri="a55c8ccb-2535-40fb-9467-3f8e7ae13d6b"/>
    <ds:schemaRef ds:uri="fa2cab91-8337-46cd-9a8e-bd95177e92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Macintosh PowerPoint</Application>
  <PresentationFormat>Widescreen</PresentationFormat>
  <Paragraphs>74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Office-tema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Geraldine Rizalina Grindrud Ahssain</dc:creator>
  <cp:lastModifiedBy>Siri Hjorth Johansen</cp:lastModifiedBy>
  <cp:revision>419</cp:revision>
  <dcterms:created xsi:type="dcterms:W3CDTF">2021-08-11T13:40:25Z</dcterms:created>
  <dcterms:modified xsi:type="dcterms:W3CDTF">2024-03-03T12:52:58Z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0x010100F775D2915E6AB54F8A1DD3C675E3A152</vt:lpwstr>
  </property>
  <property fmtid="{D5CDD505-2E9C-101B-9397-08002B2CF9AE}" pid="3" name="MediaServiceImageTags">
    <vt:lpwstr/>
  </property>
</Properties>
</file>