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17"/>
  </p:notesMasterIdLst>
  <p:sldIdLst>
    <p:sldId id="256" r:id="rId5"/>
    <p:sldId id="262" r:id="rId6"/>
    <p:sldId id="263" r:id="rId7"/>
    <p:sldId id="414" r:id="rId8"/>
    <p:sldId id="415" r:id="rId9"/>
    <p:sldId id="257" r:id="rId10"/>
    <p:sldId id="258" r:id="rId11"/>
    <p:sldId id="259" r:id="rId12"/>
    <p:sldId id="409" r:id="rId13"/>
    <p:sldId id="260" r:id="rId14"/>
    <p:sldId id="413" r:id="rId15"/>
    <p:sldId id="41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8BF11-CA2C-4B09-B0E7-4A086E69AD74}" v="2" dt="2025-03-18T10:38:58.262"/>
    <p1510:client id="{DED85E0B-6E74-A946-92F0-9D39DE7B580D}" v="16" dt="2025-03-18T12:08:54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6"/>
  </p:normalViewPr>
  <p:slideViewPr>
    <p:cSldViewPr snapToGrid="0">
      <p:cViewPr varScale="1">
        <p:scale>
          <a:sx n="91" d="100"/>
          <a:sy n="91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B9CE2-2092-4C63-A257-43F4913640D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8FA7EB-6441-447B-9820-09835695BF8F}">
      <dgm:prSet/>
      <dgm:spPr>
        <a:solidFill>
          <a:srgbClr val="00B0F0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Fremme fellesinteressene til foreldrene</a:t>
          </a:r>
          <a:endParaRPr lang="en-US" dirty="0">
            <a:solidFill>
              <a:schemeClr val="tx1"/>
            </a:solidFill>
          </a:endParaRPr>
        </a:p>
      </dgm:t>
    </dgm:pt>
    <dgm:pt modelId="{4FD1B6A6-E9B0-49E3-A4E0-B1C8106D4F31}" type="parTrans" cxnId="{CC1F3578-BEAA-4B56-90A8-9A59F1BB5248}">
      <dgm:prSet/>
      <dgm:spPr/>
      <dgm:t>
        <a:bodyPr/>
        <a:lstStyle/>
        <a:p>
          <a:endParaRPr lang="en-US"/>
        </a:p>
      </dgm:t>
    </dgm:pt>
    <dgm:pt modelId="{08497409-311C-4B62-9DE2-B2A64B06D145}" type="sibTrans" cxnId="{CC1F3578-BEAA-4B56-90A8-9A59F1BB5248}">
      <dgm:prSet/>
      <dgm:spPr/>
      <dgm:t>
        <a:bodyPr/>
        <a:lstStyle/>
        <a:p>
          <a:endParaRPr lang="en-US"/>
        </a:p>
      </dgm:t>
    </dgm:pt>
    <dgm:pt modelId="{4F93517D-1141-4A23-A746-7D5BF333D431}">
      <dgm:prSet/>
      <dgm:spPr>
        <a:solidFill>
          <a:srgbClr val="00B0F0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Bidra til en trygg og god skole for alle</a:t>
          </a:r>
          <a:endParaRPr lang="en-US" dirty="0">
            <a:solidFill>
              <a:schemeClr val="tx1"/>
            </a:solidFill>
          </a:endParaRPr>
        </a:p>
      </dgm:t>
    </dgm:pt>
    <dgm:pt modelId="{14BE7246-2EF2-4A6B-ADDA-CB53C594D8DB}" type="parTrans" cxnId="{404FE6B7-0645-4605-B974-6E238EB01BE1}">
      <dgm:prSet/>
      <dgm:spPr/>
      <dgm:t>
        <a:bodyPr/>
        <a:lstStyle/>
        <a:p>
          <a:endParaRPr lang="en-US"/>
        </a:p>
      </dgm:t>
    </dgm:pt>
    <dgm:pt modelId="{D589B740-23FE-466E-8BC6-FB8459BA9549}" type="sibTrans" cxnId="{404FE6B7-0645-4605-B974-6E238EB01BE1}">
      <dgm:prSet/>
      <dgm:spPr/>
      <dgm:t>
        <a:bodyPr/>
        <a:lstStyle/>
        <a:p>
          <a:endParaRPr lang="en-US"/>
        </a:p>
      </dgm:t>
    </dgm:pt>
    <dgm:pt modelId="{E09EAC91-619A-4D32-BADE-F06618A57B0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Bidra til et godt samarbeid mellom hjem og skole</a:t>
          </a:r>
          <a:endParaRPr lang="en-US" dirty="0">
            <a:solidFill>
              <a:schemeClr val="tx1"/>
            </a:solidFill>
          </a:endParaRPr>
        </a:p>
      </dgm:t>
    </dgm:pt>
    <dgm:pt modelId="{148CFA7A-D68C-46CB-BA2A-CBB5D5FDCBCC}" type="parTrans" cxnId="{5ACFF309-D138-4BC8-952F-B033ED6752D6}">
      <dgm:prSet/>
      <dgm:spPr/>
      <dgm:t>
        <a:bodyPr/>
        <a:lstStyle/>
        <a:p>
          <a:endParaRPr lang="en-US"/>
        </a:p>
      </dgm:t>
    </dgm:pt>
    <dgm:pt modelId="{98867EEC-DA61-4769-A34A-0D4BA9622C65}" type="sibTrans" cxnId="{5ACFF309-D138-4BC8-952F-B033ED6752D6}">
      <dgm:prSet/>
      <dgm:spPr/>
      <dgm:t>
        <a:bodyPr/>
        <a:lstStyle/>
        <a:p>
          <a:endParaRPr lang="en-US"/>
        </a:p>
      </dgm:t>
    </dgm:pt>
    <dgm:pt modelId="{3E27E6DE-01C9-46FC-9C7A-C7F92E3BA787}">
      <dgm:prSet/>
      <dgm:spPr>
        <a:solidFill>
          <a:srgbClr val="00B0F0"/>
        </a:solidFill>
      </dgm:spPr>
      <dgm:t>
        <a:bodyPr/>
        <a:lstStyle/>
        <a:p>
          <a:r>
            <a:rPr lang="nb-NO" dirty="0">
              <a:solidFill>
                <a:schemeClr val="tx1"/>
              </a:solidFill>
            </a:rPr>
            <a:t>Gi foreldregruppen reell innflytelse på skolehverdagen</a:t>
          </a:r>
          <a:endParaRPr lang="en-US" dirty="0">
            <a:solidFill>
              <a:schemeClr val="tx1"/>
            </a:solidFill>
          </a:endParaRPr>
        </a:p>
      </dgm:t>
    </dgm:pt>
    <dgm:pt modelId="{A663F058-0AFA-44C6-A27E-A6B4DA41902D}" type="parTrans" cxnId="{75A6BDB0-E914-42A5-B047-5BAF02F5B109}">
      <dgm:prSet/>
      <dgm:spPr/>
      <dgm:t>
        <a:bodyPr/>
        <a:lstStyle/>
        <a:p>
          <a:endParaRPr lang="en-US"/>
        </a:p>
      </dgm:t>
    </dgm:pt>
    <dgm:pt modelId="{137469F5-E126-411B-9BE2-C3FAE913CB07}" type="sibTrans" cxnId="{75A6BDB0-E914-42A5-B047-5BAF02F5B109}">
      <dgm:prSet/>
      <dgm:spPr/>
      <dgm:t>
        <a:bodyPr/>
        <a:lstStyle/>
        <a:p>
          <a:endParaRPr lang="en-US"/>
        </a:p>
      </dgm:t>
    </dgm:pt>
    <dgm:pt modelId="{91B48736-58B8-4D7A-ADDF-28562DFF49B2}" type="pres">
      <dgm:prSet presAssocID="{CDAB9CE2-2092-4C63-A257-43F4913640D4}" presName="matrix" presStyleCnt="0">
        <dgm:presLayoutVars>
          <dgm:chMax val="1"/>
          <dgm:dir/>
          <dgm:resizeHandles val="exact"/>
        </dgm:presLayoutVars>
      </dgm:prSet>
      <dgm:spPr/>
    </dgm:pt>
    <dgm:pt modelId="{E4701637-C52F-4DB1-8F4F-619C0FD84188}" type="pres">
      <dgm:prSet presAssocID="{CDAB9CE2-2092-4C63-A257-43F4913640D4}" presName="diamond" presStyleLbl="bgShp" presStyleIdx="0" presStyleCnt="1"/>
      <dgm:spPr/>
    </dgm:pt>
    <dgm:pt modelId="{2D8C1055-1B00-46FF-88CA-623C648E7D70}" type="pres">
      <dgm:prSet presAssocID="{CDAB9CE2-2092-4C63-A257-43F4913640D4}" presName="quad1" presStyleLbl="node1" presStyleIdx="0" presStyleCnt="4" custLinFactNeighborX="15803" custLinFactNeighborY="4501">
        <dgm:presLayoutVars>
          <dgm:chMax val="0"/>
          <dgm:chPref val="0"/>
          <dgm:bulletEnabled val="1"/>
        </dgm:presLayoutVars>
      </dgm:prSet>
      <dgm:spPr/>
    </dgm:pt>
    <dgm:pt modelId="{8D1E2F78-0616-48F6-8FC1-41019C6B5799}" type="pres">
      <dgm:prSet presAssocID="{CDAB9CE2-2092-4C63-A257-43F4913640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05D5F36-2423-47E7-AB11-7272FC2D0D63}" type="pres">
      <dgm:prSet presAssocID="{CDAB9CE2-2092-4C63-A257-43F4913640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BBB09F-13A3-4FCF-A601-C43291724165}" type="pres">
      <dgm:prSet presAssocID="{CDAB9CE2-2092-4C63-A257-43F4913640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ACFF309-D138-4BC8-952F-B033ED6752D6}" srcId="{CDAB9CE2-2092-4C63-A257-43F4913640D4}" destId="{E09EAC91-619A-4D32-BADE-F06618A57B0C}" srcOrd="2" destOrd="0" parTransId="{148CFA7A-D68C-46CB-BA2A-CBB5D5FDCBCC}" sibTransId="{98867EEC-DA61-4769-A34A-0D4BA9622C65}"/>
    <dgm:cxn modelId="{35BB151C-AAFA-41C7-9463-003D951EF376}" type="presOf" srcId="{4F93517D-1141-4A23-A746-7D5BF333D431}" destId="{8D1E2F78-0616-48F6-8FC1-41019C6B5799}" srcOrd="0" destOrd="0" presId="urn:microsoft.com/office/officeart/2005/8/layout/matrix3"/>
    <dgm:cxn modelId="{2B8CC822-EF47-427F-A600-4ABCA381BD82}" type="presOf" srcId="{CDAB9CE2-2092-4C63-A257-43F4913640D4}" destId="{91B48736-58B8-4D7A-ADDF-28562DFF49B2}" srcOrd="0" destOrd="0" presId="urn:microsoft.com/office/officeart/2005/8/layout/matrix3"/>
    <dgm:cxn modelId="{7457BA4E-892E-442D-AED8-B1A6AC76D9FA}" type="presOf" srcId="{3E27E6DE-01C9-46FC-9C7A-C7F92E3BA787}" destId="{1BBBB09F-13A3-4FCF-A601-C43291724165}" srcOrd="0" destOrd="0" presId="urn:microsoft.com/office/officeart/2005/8/layout/matrix3"/>
    <dgm:cxn modelId="{649C4A59-ABA2-4D59-AB35-D0B0E8E5460A}" type="presOf" srcId="{E09EAC91-619A-4D32-BADE-F06618A57B0C}" destId="{105D5F36-2423-47E7-AB11-7272FC2D0D63}" srcOrd="0" destOrd="0" presId="urn:microsoft.com/office/officeart/2005/8/layout/matrix3"/>
    <dgm:cxn modelId="{CC1F3578-BEAA-4B56-90A8-9A59F1BB5248}" srcId="{CDAB9CE2-2092-4C63-A257-43F4913640D4}" destId="{3A8FA7EB-6441-447B-9820-09835695BF8F}" srcOrd="0" destOrd="0" parTransId="{4FD1B6A6-E9B0-49E3-A4E0-B1C8106D4F31}" sibTransId="{08497409-311C-4B62-9DE2-B2A64B06D145}"/>
    <dgm:cxn modelId="{75A6BDB0-E914-42A5-B047-5BAF02F5B109}" srcId="{CDAB9CE2-2092-4C63-A257-43F4913640D4}" destId="{3E27E6DE-01C9-46FC-9C7A-C7F92E3BA787}" srcOrd="3" destOrd="0" parTransId="{A663F058-0AFA-44C6-A27E-A6B4DA41902D}" sibTransId="{137469F5-E126-411B-9BE2-C3FAE913CB07}"/>
    <dgm:cxn modelId="{404FE6B7-0645-4605-B974-6E238EB01BE1}" srcId="{CDAB9CE2-2092-4C63-A257-43F4913640D4}" destId="{4F93517D-1141-4A23-A746-7D5BF333D431}" srcOrd="1" destOrd="0" parTransId="{14BE7246-2EF2-4A6B-ADDA-CB53C594D8DB}" sibTransId="{D589B740-23FE-466E-8BC6-FB8459BA9549}"/>
    <dgm:cxn modelId="{1CF296C7-26B8-4C1D-9FE8-183247312E60}" type="presOf" srcId="{3A8FA7EB-6441-447B-9820-09835695BF8F}" destId="{2D8C1055-1B00-46FF-88CA-623C648E7D70}" srcOrd="0" destOrd="0" presId="urn:microsoft.com/office/officeart/2005/8/layout/matrix3"/>
    <dgm:cxn modelId="{48606321-DE97-4338-AAB5-B93761221036}" type="presParOf" srcId="{91B48736-58B8-4D7A-ADDF-28562DFF49B2}" destId="{E4701637-C52F-4DB1-8F4F-619C0FD84188}" srcOrd="0" destOrd="0" presId="urn:microsoft.com/office/officeart/2005/8/layout/matrix3"/>
    <dgm:cxn modelId="{EA3C8C72-EF0E-464A-BF2E-9CB4D98266DD}" type="presParOf" srcId="{91B48736-58B8-4D7A-ADDF-28562DFF49B2}" destId="{2D8C1055-1B00-46FF-88CA-623C648E7D70}" srcOrd="1" destOrd="0" presId="urn:microsoft.com/office/officeart/2005/8/layout/matrix3"/>
    <dgm:cxn modelId="{210E39A5-FD6A-430E-ADB0-50D045524CEF}" type="presParOf" srcId="{91B48736-58B8-4D7A-ADDF-28562DFF49B2}" destId="{8D1E2F78-0616-48F6-8FC1-41019C6B5799}" srcOrd="2" destOrd="0" presId="urn:microsoft.com/office/officeart/2005/8/layout/matrix3"/>
    <dgm:cxn modelId="{93D5286F-9CDD-489F-AE9A-F3D9C918BEA9}" type="presParOf" srcId="{91B48736-58B8-4D7A-ADDF-28562DFF49B2}" destId="{105D5F36-2423-47E7-AB11-7272FC2D0D63}" srcOrd="3" destOrd="0" presId="urn:microsoft.com/office/officeart/2005/8/layout/matrix3"/>
    <dgm:cxn modelId="{86061491-3676-4FD2-B6EB-B263AF28775F}" type="presParOf" srcId="{91B48736-58B8-4D7A-ADDF-28562DFF49B2}" destId="{1BBBB09F-13A3-4FCF-A601-C432917241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01637-C52F-4DB1-8F4F-619C0FD84188}">
      <dsp:nvSpPr>
        <dsp:cNvPr id="0" name=""/>
        <dsp:cNvSpPr/>
      </dsp:nvSpPr>
      <dsp:spPr>
        <a:xfrm>
          <a:off x="655012" y="0"/>
          <a:ext cx="5552566" cy="555256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C1055-1B00-46FF-88CA-623C648E7D70}">
      <dsp:nvSpPr>
        <dsp:cNvPr id="0" name=""/>
        <dsp:cNvSpPr/>
      </dsp:nvSpPr>
      <dsp:spPr>
        <a:xfrm>
          <a:off x="1524720" y="624962"/>
          <a:ext cx="2165500" cy="2165500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chemeClr val="tx1"/>
              </a:solidFill>
            </a:rPr>
            <a:t>Fremme fellesinteressene til foreldrene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30431" y="730673"/>
        <a:ext cx="1954078" cy="1954078"/>
      </dsp:txXfrm>
    </dsp:sp>
    <dsp:sp modelId="{8D1E2F78-0616-48F6-8FC1-41019C6B5799}">
      <dsp:nvSpPr>
        <dsp:cNvPr id="0" name=""/>
        <dsp:cNvSpPr/>
      </dsp:nvSpPr>
      <dsp:spPr>
        <a:xfrm>
          <a:off x="3514583" y="527493"/>
          <a:ext cx="2165500" cy="2165500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chemeClr val="tx1"/>
              </a:solidFill>
            </a:rPr>
            <a:t>Bidra til en trygg og god skole for alle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20294" y="633204"/>
        <a:ext cx="1954078" cy="1954078"/>
      </dsp:txXfrm>
    </dsp:sp>
    <dsp:sp modelId="{105D5F36-2423-47E7-AB11-7272FC2D0D63}">
      <dsp:nvSpPr>
        <dsp:cNvPr id="0" name=""/>
        <dsp:cNvSpPr/>
      </dsp:nvSpPr>
      <dsp:spPr>
        <a:xfrm>
          <a:off x="1182506" y="2859571"/>
          <a:ext cx="2165500" cy="2165500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chemeClr val="tx1"/>
              </a:solidFill>
            </a:rPr>
            <a:t>Bidra til et godt samarbeid mellom hjem og skole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88217" y="2965282"/>
        <a:ext cx="1954078" cy="1954078"/>
      </dsp:txXfrm>
    </dsp:sp>
    <dsp:sp modelId="{1BBBB09F-13A3-4FCF-A601-C43291724165}">
      <dsp:nvSpPr>
        <dsp:cNvPr id="0" name=""/>
        <dsp:cNvSpPr/>
      </dsp:nvSpPr>
      <dsp:spPr>
        <a:xfrm>
          <a:off x="3514583" y="2859571"/>
          <a:ext cx="2165500" cy="2165500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>
              <a:solidFill>
                <a:schemeClr val="tx1"/>
              </a:solidFill>
            </a:rPr>
            <a:t>Gi foreldregruppen reell innflytelse på skolehverdagen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20294" y="2965282"/>
        <a:ext cx="1954078" cy="1954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723D-D804-46B9-861B-B84E68A27109}" type="datetimeFigureOut">
              <a:rPr lang="nb-NO" smtClean="0"/>
              <a:t>18.03.2025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AAFE-9BF2-4948-AFC3-3ABCC542EC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00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BAAFE-9BF2-4948-AFC3-3ABCC542EC5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08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BAAFE-9BF2-4948-AFC3-3ABCC542EC5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95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BAAFE-9BF2-4948-AFC3-3ABCC542EC5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12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BAAFE-9BF2-4948-AFC3-3ABCC542EC5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07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Linda – dere får mer info på foreldremøtene, ta kontakt så hjelper vi dere på førskoledagene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BAAFE-9BF2-4948-AFC3-3ABCC542EC5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24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19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BAAFE-9BF2-4948-AFC3-3ABCC542EC5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94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353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494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7659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0696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53058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301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2482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933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972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404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720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16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392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100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158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819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43752" y="519346"/>
            <a:ext cx="3641834" cy="232840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nb-NO" sz="4000"/>
              <a:t>Velkommen til  Osloskolen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733436" y="3245783"/>
            <a:ext cx="3641835" cy="89064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nb-NO" sz="3200"/>
              <a:t>Informasjonsmøte for foresatte med skolestartere som begynner på Lusetjern og Rosenholm skole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74785C7-8E1A-190A-8315-7DE06ED97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162" y="657381"/>
            <a:ext cx="4490872" cy="29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FBEA0D-62BB-C54F-0416-91C78F329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3" b="35324"/>
          <a:stretch/>
        </p:blipFill>
        <p:spPr bwMode="auto">
          <a:xfrm>
            <a:off x="558932" y="3888824"/>
            <a:ext cx="2573149" cy="22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7CE6E5-72E8-BE57-D952-4AA13FC5F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024" y="4136431"/>
            <a:ext cx="2691847" cy="17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5B9E9-DDB4-F415-473D-54BCB896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1. skoledag?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60EC87-9F0C-46FC-D660-C0E341208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Wingdings" panose="020B0604020202020204" pitchFamily="34" charset="0"/>
              <a:buChar char="Ø"/>
            </a:pPr>
            <a:r>
              <a:rPr lang="nb-NO" sz="2800" b="1" u="none" strike="noStrike">
                <a:solidFill>
                  <a:srgbClr val="000000"/>
                </a:solidFill>
                <a:effectLst/>
                <a:latin typeface="Oslo Sans Office Normal"/>
              </a:rPr>
              <a:t>Første skoledag er mandag 18. august 202</a:t>
            </a:r>
            <a:r>
              <a:rPr lang="en-US" sz="2800" b="1">
                <a:solidFill>
                  <a:srgbClr val="000000"/>
                </a:solidFill>
                <a:effectLst/>
                <a:latin typeface="Oslo Sans Office Normal"/>
              </a:rPr>
              <a:t>5</a:t>
            </a:r>
            <a:endParaRPr lang="en-US" sz="2800" b="1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Wingdings" panose="020B0604020202020204" pitchFamily="34" charset="0"/>
              <a:buChar char="Ø"/>
            </a:pPr>
            <a:r>
              <a:rPr lang="nb-NO" sz="2800" b="0" u="none" strike="noStrike">
                <a:solidFill>
                  <a:srgbClr val="000000"/>
                </a:solidFill>
                <a:effectLst/>
                <a:latin typeface="Oslo Sans Office Normal"/>
              </a:rPr>
              <a:t>Oppmøte for 1. klasse er kl.10.00 og skoledagen avsluttes kl.12.00.</a:t>
            </a:r>
            <a:r>
              <a:rPr lang="en-US" sz="2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Wingdings" panose="020B0604020202020204" pitchFamily="34" charset="0"/>
              <a:buChar char="Ø"/>
            </a:pPr>
            <a:r>
              <a:rPr lang="nb-NO" sz="2800" b="0" u="none" strike="noStrike">
                <a:solidFill>
                  <a:srgbClr val="000000"/>
                </a:solidFill>
                <a:effectLst/>
                <a:latin typeface="Oslo Sans Office Normal"/>
              </a:rPr>
              <a:t>Første skoledag er en STOR og viktig begivenhet i elevenes liv og oppleves kun en gang i livet. Vi oppfordrer derfor foresatte til å hente barna sine etter endt skoledag for å feire dagen med å gjøre noe hyggelig sammen.</a:t>
            </a:r>
            <a:r>
              <a:rPr lang="en-US" sz="2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6656B8-1B6C-7C77-D116-F3360B7E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44D91-6280-1585-DBD3-DC5BE4D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10</a:t>
            </a:fld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AA1A1C-5BF5-5B31-0A7B-E62E289D6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31" y="266430"/>
            <a:ext cx="2887969" cy="20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8BBAE7-2448-FDEA-B6FF-FAF0D487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Kafébord – gjensidige forventninger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CB843D-AD80-87D0-D58B-1551FA23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/>
              <a:t>Hvilke forventninger har dere til oss?</a:t>
            </a:r>
          </a:p>
          <a:p>
            <a:pPr lvl="1">
              <a:buFont typeface="Courier New" charset="2"/>
              <a:buChar char="o"/>
            </a:pPr>
            <a:r>
              <a:rPr lang="nb-NO" sz="2800"/>
              <a:t>Hva skal til for at dere som foreldre skal føle dere trygge på barnas skolestart?</a:t>
            </a:r>
          </a:p>
          <a:p>
            <a:endParaRPr lang="nb-NO" sz="2800"/>
          </a:p>
          <a:p>
            <a:r>
              <a:rPr lang="nb-NO" sz="2800"/>
              <a:t>Inkludering - på og utenfor skolen. </a:t>
            </a:r>
          </a:p>
          <a:p>
            <a:pPr lvl="1">
              <a:buFont typeface="Courier New" charset="2"/>
              <a:buChar char="o"/>
            </a:pPr>
            <a:r>
              <a:rPr lang="nb-NO" sz="2800"/>
              <a:t>Hvordan kan dere være rollemodeller i inkluderingsarbeidet på trinnet?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0333A8-0B18-621D-53BC-A6909C75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EC4D9B-3E6B-5C84-7D12-84A3FB78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5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D8129C12-08CA-C31A-67EE-D27CB6E4A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7" t="9091" r="342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5BC0219-B8B2-718D-90F0-1B48EED3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 fontScale="90000"/>
          </a:bodyPr>
          <a:lstStyle/>
          <a:p>
            <a:r>
              <a:rPr lang="nb-NO" sz="4800"/>
              <a:t>VI GLEDER OSS TIL AKS- OG SKOLESTART!</a:t>
            </a: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4D7266-F8E5-4C3E-7309-B5CD2859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BA78304-8938-479D-8111-AA943458A814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3/18/25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2CB38D-516B-6DF5-84EB-8E2F8B80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02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1D7A3-C468-C065-DCB5-FC5D586A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Overgangen fra barnehage til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253457-EB19-964D-8717-ABB0B5CB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0"/>
            <a:ext cx="9752258" cy="457768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l" rtl="0" fontAlgn="base">
              <a:buNone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Oslo Sans Office Normal"/>
              </a:rPr>
              <a:t>Et godt samarbeid mellom foresatte og skolen er viktig!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b-NO" sz="1800" b="0" i="0" u="none" strike="noStrike">
                <a:solidFill>
                  <a:srgbClr val="000000"/>
                </a:solidFill>
                <a:effectLst/>
                <a:latin typeface="Oslo Sans Office Normal"/>
              </a:rPr>
              <a:t>Delta på møter og avtaler med skolen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b-NO" sz="1800" b="0" i="0" u="none" strike="noStrike">
                <a:solidFill>
                  <a:srgbClr val="000000"/>
                </a:solidFill>
                <a:effectLst/>
                <a:latin typeface="Oslo Sans Office Normal"/>
              </a:rPr>
              <a:t>Lav terskel for å ta kontakt med kontaktlærer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b-NO" sz="1800" b="0" i="0" u="none" strike="noStrike">
                <a:solidFill>
                  <a:srgbClr val="000000"/>
                </a:solidFill>
                <a:effectLst/>
                <a:latin typeface="Oslo Sans Office Normal"/>
              </a:rPr>
              <a:t>Snakk positivt om skolen, lærere, andre elever og foreldrene deres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</a:p>
          <a:p>
            <a:pPr algn="l" rtl="0" fontAlgn="base"/>
            <a:r>
              <a:rPr lang="nb-NO" sz="1800" b="0" i="0" u="none" strike="noStrike">
                <a:solidFill>
                  <a:srgbClr val="000000"/>
                </a:solidFill>
                <a:effectLst/>
                <a:latin typeface="Oslo Sans Office Normal"/>
              </a:rPr>
              <a:t>Engasjer dere i skolemiljøet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</a:p>
          <a:p>
            <a:pPr marL="0" indent="0" algn="l" rtl="0" fontAlgn="base">
              <a:buNone/>
            </a:pP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Oslo Sans Office Normal"/>
              </a:rPr>
              <a:t>Overgangen fra barnehage til skole er stor for både barn og foresatte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nb-NO" sz="1800" b="0" i="1" u="none" strike="noStrike">
              <a:solidFill>
                <a:srgbClr val="000000"/>
              </a:solidFill>
              <a:effectLst/>
              <a:latin typeface="Oslo Sans Office Normal"/>
            </a:endParaRPr>
          </a:p>
          <a:p>
            <a:pPr fontAlgn="base"/>
            <a:r>
              <a:rPr lang="nb-NO" sz="1800" b="0" i="1" u="none" strike="noStrike">
                <a:solidFill>
                  <a:srgbClr val="000000"/>
                </a:solidFill>
                <a:effectLst/>
                <a:latin typeface="Oslo Sans Office Normal"/>
              </a:rPr>
              <a:t>Overgangen kan føles overveldende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/>
            </a:endParaRPr>
          </a:p>
          <a:p>
            <a:pPr fontAlgn="base"/>
            <a:r>
              <a:rPr lang="nb-NO" sz="1800" b="0" i="1" u="none" strike="noStrike">
                <a:solidFill>
                  <a:srgbClr val="000000"/>
                </a:solidFill>
                <a:effectLst/>
                <a:latin typeface="Oslo Sans Office Normal"/>
              </a:rPr>
              <a:t>Det er flere barn per voksne</a:t>
            </a:r>
            <a:r>
              <a:rPr lang="nb-NO" sz="1800" b="0" i="1">
                <a:solidFill>
                  <a:srgbClr val="000000"/>
                </a:solidFill>
                <a:effectLst/>
                <a:latin typeface="Oslo Sans Office Normal"/>
              </a:rPr>
              <a:t>​ i barnehagene</a:t>
            </a:r>
            <a:endParaRPr lang="nb-NO" sz="1800" b="0" i="1" u="none" strike="noStrike">
              <a:solidFill>
                <a:srgbClr val="000000"/>
              </a:solidFill>
              <a:effectLst/>
              <a:latin typeface="Oslo Sans Office Normal"/>
            </a:endParaRPr>
          </a:p>
          <a:p>
            <a:pPr fontAlgn="base"/>
            <a:r>
              <a:rPr lang="nb-NO" sz="1800" b="0" i="1" u="none" strike="noStrike">
                <a:solidFill>
                  <a:srgbClr val="000000"/>
                </a:solidFill>
                <a:effectLst/>
                <a:latin typeface="Oslo Sans Office Normal"/>
              </a:rPr>
              <a:t>Det er andre rutiner for levering og henting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nb-NO" sz="1800" b="0" i="1" u="none" strike="noStrike">
              <a:solidFill>
                <a:srgbClr val="000000"/>
              </a:solidFill>
              <a:effectLst/>
              <a:latin typeface="Oslo Sans Office Normal"/>
            </a:endParaRPr>
          </a:p>
          <a:p>
            <a:pPr algn="l" rtl="0" fontAlgn="base"/>
            <a:r>
              <a:rPr lang="nb-NO" sz="1800" b="0" i="1" u="none" strike="noStrike">
                <a:solidFill>
                  <a:srgbClr val="000000"/>
                </a:solidFill>
                <a:effectLst/>
                <a:latin typeface="Oslo Sans Office Normal"/>
              </a:rPr>
              <a:t>Skolen har en skolegrense, men er ikke gjerdet inn som barnehagen</a:t>
            </a:r>
            <a:r>
              <a:rPr lang="en-US" sz="1800" b="0" i="0">
                <a:solidFill>
                  <a:srgbClr val="000000"/>
                </a:solidFill>
                <a:effectLst/>
                <a:latin typeface="Oslo Sans Office Normal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/>
            <a:r>
              <a:rPr lang="nb-NO" i="1">
                <a:solidFill>
                  <a:srgbClr val="000000"/>
                </a:solidFill>
                <a:effectLst/>
                <a:latin typeface="Oslo Sans Office Normal"/>
                <a:cs typeface="Arial"/>
              </a:rPr>
              <a:t>Viktig å møte presis (for barnet)</a:t>
            </a:r>
          </a:p>
          <a:p>
            <a:pPr marL="0" indent="0" algn="l" rtl="0" fontAlgn="base">
              <a:buNone/>
            </a:pPr>
            <a:endParaRPr lang="nb-NO" sz="1800" b="1" i="0" u="none" strike="noStrike">
              <a:solidFill>
                <a:srgbClr val="000000"/>
              </a:solidFill>
              <a:effectLst/>
              <a:latin typeface="Oslo Sans Office Normal"/>
            </a:endParaRPr>
          </a:p>
          <a:p>
            <a:pPr marL="0" indent="0" algn="l" rtl="0" fontAlgn="base">
              <a:buNone/>
            </a:pPr>
            <a:endParaRPr lang="nb-NO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nb-NO" sz="1800" b="1" i="0" u="none" strike="noStrike">
                <a:solidFill>
                  <a:srgbClr val="000000"/>
                </a:solidFill>
                <a:effectLst/>
                <a:latin typeface="Oslo Sans Office Normal"/>
              </a:rPr>
              <a:t>SAMMEN SKAL VI SKAPE ET TRYGT OG GODT SKOLEMILJØ FOR ELEVENE</a:t>
            </a:r>
            <a:endParaRPr lang="nb-NO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14484D-5B11-8330-741D-B1F515A8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04D6BF-49B1-292C-F94F-6F485850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Før skolestart kan det være lurt at dere: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2D7D9F-3BAD-F606-E8CF-6BFCD0DB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8556"/>
            <a:ext cx="9344852" cy="4092166"/>
          </a:xfrm>
        </p:spPr>
        <p:txBody>
          <a:bodyPr>
            <a:normAutofit lnSpcReduction="10000"/>
          </a:bodyPr>
          <a:lstStyle/>
          <a:p>
            <a:r>
              <a:rPr lang="nb-NO" sz="2800" dirty="0"/>
              <a:t>lærer barnet å kle på seg selv  </a:t>
            </a:r>
          </a:p>
          <a:p>
            <a:r>
              <a:rPr lang="nb-NO" sz="2800" dirty="0"/>
              <a:t>lærer barnet å gå på do alene </a:t>
            </a:r>
          </a:p>
          <a:p>
            <a:r>
              <a:rPr lang="nb-NO" sz="2800" dirty="0"/>
              <a:t>øver på å pakke inn og ut av skolesekken med barnet</a:t>
            </a:r>
          </a:p>
          <a:p>
            <a:r>
              <a:rPr lang="nb-NO" sz="2800" dirty="0"/>
              <a:t>finn gjerne en fritidsaktivitet/idrett</a:t>
            </a:r>
          </a:p>
          <a:p>
            <a:r>
              <a:rPr lang="nb-NO" sz="2800" dirty="0"/>
              <a:t>leser mye for barnet </a:t>
            </a:r>
          </a:p>
          <a:p>
            <a:r>
              <a:rPr lang="nb-NO" sz="2800" dirty="0"/>
              <a:t>snakker med barnet om hva ordene betyr </a:t>
            </a:r>
          </a:p>
          <a:p>
            <a:r>
              <a:rPr lang="nb-NO" sz="2800" dirty="0"/>
              <a:t>spiller spill med barnet, teller og venter på tur </a:t>
            </a:r>
          </a:p>
          <a:p>
            <a:r>
              <a:rPr lang="nb-NO" sz="2800" dirty="0"/>
              <a:t>hjelper barnet å kjenne igjen navnet sitt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C69D83-F84C-5A5E-C073-FD8E41A2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304-8938-479D-8111-AA943458A814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D4E76F-5A1B-D0DA-C112-D7A346C4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7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42065A-2BAD-7E67-717E-40D4CD3CBFF6}"/>
              </a:ext>
            </a:extLst>
          </p:cNvPr>
          <p:cNvSpPr>
            <a:spLocks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0A8CE0-2CCD-08ED-63D3-67E69253FDAF}"/>
              </a:ext>
            </a:extLst>
          </p:cNvPr>
          <p:cNvSpPr>
            <a:spLocks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Cathrine fra Lusetjern</a:t>
            </a:r>
          </a:p>
          <a:p>
            <a:r>
              <a:rPr lang="nb-NO" sz="2800" dirty="0"/>
              <a:t>Salma fra Rosenholm</a:t>
            </a:r>
          </a:p>
          <a:p>
            <a:endParaRPr lang="nb-NO" sz="2800" dirty="0"/>
          </a:p>
          <a:p>
            <a:endParaRPr lang="nb-NO" sz="2800" dirty="0"/>
          </a:p>
          <a:p>
            <a:r>
              <a:rPr lang="nb-NO" sz="2800" dirty="0"/>
              <a:t>Hva vil det si å være med i FAU?</a:t>
            </a:r>
          </a:p>
        </p:txBody>
      </p:sp>
    </p:spTree>
    <p:extLst>
      <p:ext uri="{BB962C8B-B14F-4D97-AF65-F5344CB8AC3E}">
        <p14:creationId xmlns:p14="http://schemas.microsoft.com/office/powerpoint/2010/main" val="99511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A82F12-794F-8C32-689F-523AA301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FAU – Foreldrerådets arbeidsutvalg</a:t>
            </a:r>
          </a:p>
        </p:txBody>
      </p:sp>
      <p:graphicFrame>
        <p:nvGraphicFramePr>
          <p:cNvPr id="8" name="Plassholder for innhold 3">
            <a:extLst>
              <a:ext uri="{FF2B5EF4-FFF2-40B4-BE49-F238E27FC236}">
                <a16:creationId xmlns:a16="http://schemas.microsoft.com/office/drawing/2014/main" id="{EDC88A56-9E4F-8988-570A-18E7061C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9930514"/>
              </p:ext>
            </p:extLst>
          </p:nvPr>
        </p:nvGraphicFramePr>
        <p:xfrm>
          <a:off x="-249918" y="1305434"/>
          <a:ext cx="6862591" cy="555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207F30F-6A7E-3625-9DC4-5D1AAF89D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67600" y="1611177"/>
            <a:ext cx="2231571" cy="486704"/>
          </a:xfrm>
        </p:spPr>
        <p:txBody>
          <a:bodyPr/>
          <a:lstStyle/>
          <a:p>
            <a:r>
              <a:rPr lang="nb-NO" dirty="0"/>
              <a:t>HVA GJØR VI?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3D44D52-F3A5-D023-18CA-1570491BF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8823" y="2429658"/>
            <a:ext cx="4185617" cy="33041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b-NO" dirty="0"/>
              <a:t>Møter </a:t>
            </a:r>
            <a:r>
              <a:rPr lang="nb-NO" dirty="0" err="1"/>
              <a:t>ca</a:t>
            </a:r>
            <a:r>
              <a:rPr lang="nb-NO" dirty="0"/>
              <a:t> hver 5. uke</a:t>
            </a:r>
          </a:p>
          <a:p>
            <a:pPr marL="0" indent="0" algn="ctr">
              <a:buNone/>
            </a:pPr>
            <a:r>
              <a:rPr lang="nb-NO" dirty="0"/>
              <a:t>To representanter fra hver klasse </a:t>
            </a:r>
          </a:p>
          <a:p>
            <a:pPr marL="0" indent="0" algn="ctr">
              <a:buNone/>
            </a:pPr>
            <a:r>
              <a:rPr lang="nb-NO" dirty="0"/>
              <a:t>Fokusområder: skolemiljø, aktiviteter for elever, foreldre og nærmiljø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/>
              <a:t>Når du har barn på skolen er du automatisk en del av Foreldrerådet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b="1" dirty="0"/>
              <a:t>Engasjer deg i barnas hverdag!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38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29C5D3-3F12-8A48-81DE-B314DEE1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954"/>
          </a:xfrm>
        </p:spPr>
        <p:txBody>
          <a:bodyPr/>
          <a:lstStyle/>
          <a:p>
            <a:r>
              <a:rPr lang="nb-NO"/>
              <a:t>Førskoleklubb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955A8E-4A17-C099-3926-5C73BC794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7381"/>
            <a:ext cx="9553082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sz="3600"/>
              <a:t>MÅL: bli trygge og bli kjent med oss og skolen</a:t>
            </a:r>
          </a:p>
          <a:p>
            <a:pPr marL="0" indent="0">
              <a:buNone/>
            </a:pPr>
            <a:endParaRPr lang="nb-NO" sz="3600"/>
          </a:p>
          <a:p>
            <a:r>
              <a:rPr lang="nb-NO" sz="3600"/>
              <a:t>Skolene samarbeider med barnehagene</a:t>
            </a:r>
          </a:p>
          <a:p>
            <a:r>
              <a:rPr lang="nb-NO" sz="3600"/>
              <a:t>Uke </a:t>
            </a:r>
            <a:r>
              <a:rPr lang="nb-NO" sz="3600">
                <a:solidFill>
                  <a:schemeClr val="tx1"/>
                </a:solidFill>
              </a:rPr>
              <a:t>12-14 eller 18-20</a:t>
            </a:r>
          </a:p>
          <a:p>
            <a:r>
              <a:rPr lang="nb-NO" sz="3600"/>
              <a:t>3 ganger fra kl.09.00-11.00</a:t>
            </a:r>
          </a:p>
          <a:p>
            <a:r>
              <a:rPr lang="nb-NO" sz="3600"/>
              <a:t>Samling, lek, boklesing, stasjoner, mat, avslutning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C21697-C709-0F37-0CD1-915A3B8D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D0531-D64A-B994-1A6D-205A76E9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EEAC4D-5FB8-6D6B-23C5-763FE7CE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Førskoledager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2BC0FD-E454-A46C-75D3-F9FD8801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3411"/>
            <a:ext cx="9390119" cy="4447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/>
              <a:t>3. og 4. juni kl.09.00-11.00</a:t>
            </a:r>
          </a:p>
          <a:p>
            <a:r>
              <a:rPr lang="nb-NO" sz="2800"/>
              <a:t>Bli kjent dager</a:t>
            </a:r>
          </a:p>
          <a:p>
            <a:r>
              <a:rPr lang="nb-NO" sz="2800"/>
              <a:t>Foreldre følger og henter</a:t>
            </a:r>
          </a:p>
          <a:p>
            <a:r>
              <a:rPr lang="nb-NO" sz="2800"/>
              <a:t>Invitasjon kommer i forkant av førskoledagene</a:t>
            </a:r>
          </a:p>
          <a:p>
            <a:r>
              <a:rPr lang="nb-NO" sz="2800"/>
              <a:t>Barna må ha med mat og drikke begge dagene</a:t>
            </a:r>
          </a:p>
          <a:p>
            <a:r>
              <a:rPr lang="nb-NO" sz="2800"/>
              <a:t>Viktig at barna deltar på disse to dagene</a:t>
            </a:r>
          </a:p>
          <a:p>
            <a:r>
              <a:rPr lang="nb-NO" sz="2800"/>
              <a:t>Foreldremøte/ "bli kjent" 3. juni kl.09.00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ED3A0E-8A07-D2E7-C0A8-368A313D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7E5062-19E2-4421-9DCC-FA30FE51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C25280-0315-FCFE-6987-B914D080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Aktivitetsskolen- AKS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B36F6A-4540-2A63-6C87-08A6048E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8021"/>
            <a:ext cx="9960488" cy="4683342"/>
          </a:xfrm>
        </p:spPr>
        <p:txBody>
          <a:bodyPr>
            <a:normAutofit lnSpcReduction="10000"/>
          </a:bodyPr>
          <a:lstStyle/>
          <a:p>
            <a:pPr marL="215900" indent="-215900"/>
            <a:r>
              <a:rPr lang="nb-NO" sz="3200"/>
              <a:t>Aktivitetstilbud før og etter skoletid</a:t>
            </a:r>
          </a:p>
          <a:p>
            <a:pPr marL="215900" indent="-215900"/>
            <a:r>
              <a:rPr lang="nb-NO" sz="3200"/>
              <a:t>Elever på 1. til 4. trinn, og elever opp til 7. trinn med særskilte behov</a:t>
            </a:r>
          </a:p>
          <a:p>
            <a:pPr marL="215900" indent="-215900"/>
            <a:r>
              <a:rPr lang="nb-NO" sz="3200"/>
              <a:t>Åpner 1. august – anbefaler at alle får bli kjent med skolen før 1. skoledag</a:t>
            </a:r>
          </a:p>
          <a:p>
            <a:pPr marL="215900" indent="-215900"/>
            <a:r>
              <a:rPr lang="nb-NO" sz="3200"/>
              <a:t>Elektronisk søknadsskjema på nett</a:t>
            </a:r>
          </a:p>
          <a:p>
            <a:pPr marL="215900" indent="-215900"/>
            <a:r>
              <a:rPr lang="nb-NO" sz="3200">
                <a:ea typeface="+mn-lt"/>
                <a:cs typeface="+mn-lt"/>
              </a:rPr>
              <a:t>Gratis deltidsplass etter skoletid for alle elever på 1.-4. trinn (12 timer i uken)</a:t>
            </a:r>
          </a:p>
          <a:p>
            <a:pPr marL="0" indent="0" algn="ctr">
              <a:buNone/>
            </a:pPr>
            <a:r>
              <a:rPr lang="nb-NO" sz="3200">
                <a:ea typeface="+mn-lt"/>
                <a:cs typeface="+mn-lt"/>
              </a:rPr>
              <a:t>(søknadsfrist 1. juni)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4544B9-A205-0AF7-BBEC-244A81FC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3/18/25</a:t>
            </a:fld>
            <a:endParaRPr lang="en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81DB8F-B4EF-A978-6485-7EDAB7C6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8C3531-C876-CEDD-D208-BA5F3520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forskjellen mellom en heltidsplass og en gratis deltidsplass?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5051F0-22EA-BB04-219F-F07FEED3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2678896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Heltidsplass:</a:t>
            </a:r>
          </a:p>
          <a:p>
            <a:r>
              <a:rPr lang="nb-NO"/>
              <a:t>Kan benytte seg av AKS i hele åpningstiden både før og etter skoletid i ordinære uker </a:t>
            </a:r>
          </a:p>
          <a:p>
            <a:r>
              <a:rPr lang="nb-NO"/>
              <a:t>Kan benytte seg av AKS alle dager i skolens ferier og inneklemte fridager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3AF1E0-C9E4-C233-1326-B7AEAC9E3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2123311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Deltidsplass/gratis kjernetid:</a:t>
            </a:r>
          </a:p>
          <a:p>
            <a:r>
              <a:rPr lang="nb-NO"/>
              <a:t>Kun 12 timer i uken etter skoletid </a:t>
            </a:r>
            <a:r>
              <a:rPr lang="nb-NO" sz="1800" i="1"/>
              <a:t>(kan ikke overføres fra en uke til en annen)</a:t>
            </a:r>
          </a:p>
          <a:p>
            <a:r>
              <a:rPr lang="nb-NO"/>
              <a:t>Kun 2 fastsatte dager i uken i skolens ferier, samt halv dag på inneklemte dager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AD48CB6-1467-AC88-CBBA-B3093342AC61}"/>
              </a:ext>
            </a:extLst>
          </p:cNvPr>
          <p:cNvSpPr txBox="1"/>
          <p:nvPr/>
        </p:nvSpPr>
        <p:spPr>
          <a:xfrm>
            <a:off x="914400" y="4710896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2000" b="1">
                <a:solidFill>
                  <a:srgbClr val="FF0000"/>
                </a:solidFill>
                <a:latin typeface="Calibri Light" panose="020F0302020204030204" pitchFamily="34" charset="0"/>
              </a:rPr>
              <a:t>OBS!! Endring av plass kan kun gjøres 2 ganger i året</a:t>
            </a:r>
          </a:p>
          <a:p>
            <a:pPr marL="0" indent="0">
              <a:buNone/>
            </a:pPr>
            <a:r>
              <a:rPr lang="nb-NO" sz="2000">
                <a:solidFill>
                  <a:srgbClr val="FF0000"/>
                </a:solidFill>
                <a:latin typeface="Calibri Light" panose="020F0302020204030204" pitchFamily="34" charset="0"/>
              </a:rPr>
              <a:t>Du kan søke om å bytte mellom heltid og deltid to ganger i året. Det gjelder fra 1. januar, med siste oppsigelsesfrist 30. november, eller fra 1. august, med siste oppsigelsesfrist 30. juni.</a:t>
            </a:r>
          </a:p>
        </p:txBody>
      </p:sp>
      <p:sp>
        <p:nvSpPr>
          <p:cNvPr id="5" name="Plassholder for dato 4" hidden="1">
            <a:extLst>
              <a:ext uri="{FF2B5EF4-FFF2-40B4-BE49-F238E27FC236}">
                <a16:creationId xmlns:a16="http://schemas.microsoft.com/office/drawing/2014/main" id="{5364DB57-1727-8161-B96A-B39F65DD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18.03.2025</a:t>
            </a:fld>
            <a:endParaRPr lang="nb-NO"/>
          </a:p>
        </p:txBody>
      </p:sp>
      <p:sp>
        <p:nvSpPr>
          <p:cNvPr id="6" name="Plassholder for lysbildenummer 5" hidden="1">
            <a:extLst>
              <a:ext uri="{FF2B5EF4-FFF2-40B4-BE49-F238E27FC236}">
                <a16:creationId xmlns:a16="http://schemas.microsoft.com/office/drawing/2014/main" id="{4C6C218F-75AA-A09A-A955-31856BBE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31327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157400F8ECFC44ADF653E91CC3D1AB" ma:contentTypeVersion="" ma:contentTypeDescription="Opprett et nytt dokument." ma:contentTypeScope="" ma:versionID="9065b45a1b9fbea5acd04964328e5413">
  <xsd:schema xmlns:xsd="http://www.w3.org/2001/XMLSchema" xmlns:xs="http://www.w3.org/2001/XMLSchema" xmlns:p="http://schemas.microsoft.com/office/2006/metadata/properties" xmlns:ns2="b0cc54d4-71e8-4296-9cc1-bb296217e0a2" xmlns:ns3="37a4c29f-137c-4335-9d37-c0ad23ca7959" xmlns:ns4="063df783-4a99-46cb-a44e-0fbbaa108360" targetNamespace="http://schemas.microsoft.com/office/2006/metadata/properties" ma:root="true" ma:fieldsID="f443ec662803afee9425ee8bf374df66" ns2:_="" ns3:_="" ns4:_="">
    <xsd:import namespace="b0cc54d4-71e8-4296-9cc1-bb296217e0a2"/>
    <xsd:import namespace="37a4c29f-137c-4335-9d37-c0ad23ca7959"/>
    <xsd:import namespace="063df783-4a99-46cb-a44e-0fbbaa108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c54d4-71e8-4296-9cc1-bb296217e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df783-4a99-46cb-a44e-0fbbaa10836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6d8e157-cfbe-4910-9ee9-08c52c8a430d}" ma:internalName="TaxCatchAll" ma:showField="CatchAllData" ma:web="063df783-4a99-46cb-a44e-0fbbaa1083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cc54d4-71e8-4296-9cc1-bb296217e0a2">
      <Terms xmlns="http://schemas.microsoft.com/office/infopath/2007/PartnerControls"/>
    </lcf76f155ced4ddcb4097134ff3c332f>
    <TaxCatchAll xmlns="063df783-4a99-46cb-a44e-0fbbaa108360"/>
  </documentManagement>
</p:properties>
</file>

<file path=customXml/itemProps1.xml><?xml version="1.0" encoding="utf-8"?>
<ds:datastoreItem xmlns:ds="http://schemas.openxmlformats.org/officeDocument/2006/customXml" ds:itemID="{967D29C8-D7B4-4D59-9726-0BF772F61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c54d4-71e8-4296-9cc1-bb296217e0a2"/>
    <ds:schemaRef ds:uri="37a4c29f-137c-4335-9d37-c0ad23ca7959"/>
    <ds:schemaRef ds:uri="063df783-4a99-46cb-a44e-0fbbaa108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8F1120-1BB7-4291-8767-ECEE37F10B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E3C7E-249A-4104-B18C-2BBD2F30AA5B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37a4c29f-137c-4335-9d37-c0ad23ca7959"/>
    <ds:schemaRef ds:uri="b0cc54d4-71e8-4296-9cc1-bb296217e0a2"/>
    <ds:schemaRef ds:uri="http://schemas.microsoft.com/office/2006/documentManagement/types"/>
    <ds:schemaRef ds:uri="http://schemas.microsoft.com/office/infopath/2007/PartnerControls"/>
    <ds:schemaRef ds:uri="063df783-4a99-46cb-a44e-0fbbaa108360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a5a66368-d49e-4bf5-af9a-6ccbf48e6655}" enabled="0" method="" siteId="{a5a66368-d49e-4bf5-af9a-6ccbf48e66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748</Words>
  <Application>Microsoft Macintosh PowerPoint</Application>
  <PresentationFormat>Widescreen</PresentationFormat>
  <Paragraphs>113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Oslo Sans Office Normal</vt:lpstr>
      <vt:lpstr>Trebuchet MS</vt:lpstr>
      <vt:lpstr>Wingdings</vt:lpstr>
      <vt:lpstr>Wingdings 3</vt:lpstr>
      <vt:lpstr>Fasett</vt:lpstr>
      <vt:lpstr>Velkommen til  Osloskolen</vt:lpstr>
      <vt:lpstr>Overgangen fra barnehage til skole</vt:lpstr>
      <vt:lpstr>Før skolestart kan det være lurt at dere:</vt:lpstr>
      <vt:lpstr>FAU</vt:lpstr>
      <vt:lpstr>FAU – Foreldrerådets arbeidsutvalg</vt:lpstr>
      <vt:lpstr>Førskoleklubb</vt:lpstr>
      <vt:lpstr>Førskoledager</vt:lpstr>
      <vt:lpstr>Aktivitetsskolen- AKS</vt:lpstr>
      <vt:lpstr>Hva er forskjellen mellom en heltidsplass og en gratis deltidsplass?</vt:lpstr>
      <vt:lpstr>Hva skjer 1. skoledag?</vt:lpstr>
      <vt:lpstr>Kafébord – gjensidige forventninger</vt:lpstr>
      <vt:lpstr>VI GLEDER OSS TIL AKS- OG SKOLESTART!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Geraldine Rizalina Grindrud Ahssain</dc:creator>
  <cp:lastModifiedBy>Siri Hjorth Johansen</cp:lastModifiedBy>
  <cp:revision>3</cp:revision>
  <dcterms:created xsi:type="dcterms:W3CDTF">2024-03-18T13:53:35Z</dcterms:created>
  <dcterms:modified xsi:type="dcterms:W3CDTF">2025-03-18T12:12:21Z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0x01010038157400F8ECFC44ADF653E91CC3D1AB</vt:lpwstr>
  </property>
  <property fmtid="{D5CDD505-2E9C-101B-9397-08002B2CF9AE}" pid="3" name="MediaServiceImageTags">
    <vt:lpwstr/>
  </property>
</Properties>
</file>