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7F5C70-E24C-C85D-7316-7E5D96282FDB}" v="1" dt="2022-05-03T08:04:24.799"/>
    <p1510:client id="{09FF0637-B142-E858-EBC5-3A42EBC8C8A9}" v="574" dt="2022-04-28T18:31:21.206"/>
    <p1510:client id="{0A12F859-4744-4146-484C-DB218BD0B543}" v="395" dt="2022-01-25T09:49:36.902"/>
    <p1510:client id="{1493B40D-D607-643C-41F7-FE36182B57FB}" v="708" dt="2022-05-25T12:36:08.969"/>
    <p1510:client id="{15165D76-0CE8-F555-B08C-5E0ADF54C33C}" v="247" dt="2022-02-08T12:09:46.978"/>
    <p1510:client id="{1A71E18A-1822-F161-540E-F43F63525810}" v="527" dt="2022-01-03T12:10:37.675"/>
    <p1510:client id="{1AE4A47B-B7E1-8023-FB17-609EC0B4421E}" v="609" dt="2022-05-03T08:22:51.851"/>
    <p1510:client id="{1C6E1010-6DBA-58A3-83BE-3D84A2310396}" v="366" dt="2022-03-23T12:08:31.467"/>
    <p1510:client id="{1E30F7C7-0D29-2B9F-ADDB-0B86A7403BA2}" v="677" dt="2022-01-24T14:34:14.975"/>
    <p1510:client id="{1FFE383A-3233-DCF8-7921-CADC88C6A8E3}" v="144" dt="2022-01-07T11:33:43.182"/>
    <p1510:client id="{210CE5A9-028D-F0F8-FDE6-D97045D5230E}" v="1" dt="2022-01-26T09:44:12.715"/>
    <p1510:client id="{22A0B5BC-DFE3-25A7-5E09-5489F977D318}" v="226" dt="2022-01-19T11:49:45.166"/>
    <p1510:client id="{32B7671D-445E-791E-3CAB-F4A7C6BFB5E3}" v="1534" dt="2022-01-12T12:37:22.762"/>
    <p1510:client id="{3746351E-17A5-498D-9777-74620F7F0327}" v="142" dt="2022-01-04T12:18:46.552"/>
    <p1510:client id="{38BAD962-F1C7-EAA7-6D3D-97B0BF231D38}" v="95" dt="2022-04-25T08:15:33.832"/>
    <p1510:client id="{3B8385E3-6275-9FF9-81A2-F69CCD5C12A4}" v="631" dt="2022-04-04T05:51:52.750"/>
    <p1510:client id="{4402B3C5-B6AE-7500-0816-4C16D54E5E5F}" v="1082" dt="2022-03-17T09:02:22.355"/>
    <p1510:client id="{452B3123-5F38-D42B-2D0D-513F88D5F44A}" v="406" dt="2022-01-27T13:06:16.202"/>
    <p1510:client id="{46763C07-DC7A-E390-3473-E71C4F5127DB}" v="216" dt="2022-02-28T09:25:54.212"/>
    <p1510:client id="{51F416D3-64FB-9A8A-72FD-DE7F47261574}" v="474" dt="2022-03-03T13:41:02.453"/>
    <p1510:client id="{588C4EC4-F51E-45A7-C59A-E04CB7C0117F}" v="77" dt="2022-03-07T09:40:40.601"/>
    <p1510:client id="{5CC05CC7-368C-BAD9-6381-2C08101C9095}" v="1079" dt="2022-01-05T13:01:58.381"/>
    <p1510:client id="{674516EF-632B-7A10-1168-DE903A96A04F}" v="12" dt="2022-02-25T10:33:23.110"/>
    <p1510:client id="{6C52D2D5-5817-C1F9-079B-32E89BA48725}" v="486" dt="2022-02-17T12:23:01.626"/>
    <p1510:client id="{78D5A410-59BD-26A4-BB0F-CA3FFEC3C3B4}" v="164" dt="2022-02-18T09:25:13.839"/>
    <p1510:client id="{85244A37-792C-C4CC-309A-509D1B1179A5}" v="154" dt="2022-05-05T18:42:59.468"/>
    <p1510:client id="{8EAA039A-502D-AE2C-FC1F-EFCD6B6BB16F}" v="46" dt="2022-03-29T11:05:13.419"/>
    <p1510:client id="{93579321-F823-A7D4-C856-DDAE20DC3DE4}" v="46" dt="2022-02-15T14:17:59.436"/>
    <p1510:client id="{9C8962F2-7817-EE0D-0C85-401739A709BF}" v="4" dt="2022-04-21T19:04:26.339"/>
    <p1510:client id="{9E4A291F-362C-D818-70BF-56239A5A3005}" v="676" dt="2022-03-22T12:31:31.476"/>
    <p1510:client id="{ABB873BE-B414-D636-BD3A-DB3A4EC4ECCF}" v="1" dt="2022-04-08T10:26:00.467"/>
    <p1510:client id="{AD0E154A-6CA6-798B-9495-6C6D9227B461}" v="93" dt="2022-03-24T09:08:18.349"/>
    <p1510:client id="{ADA0346D-8D81-DD82-3B24-A22841A02A40}" v="1693" dt="2022-01-18T11:13:00.330"/>
    <p1510:client id="{B4581D12-6863-886D-E474-BA1F95A15CF4}" v="640" dt="2022-04-06T09:04:37.869"/>
    <p1510:client id="{B7AD2888-D4C5-3720-9BC2-DF5128C1F285}" v="554" dt="2022-02-15T14:37:12.157"/>
    <p1510:client id="{B9E3E847-5584-B601-624B-59F40DCC70CC}" v="1142" dt="2021-11-11T09:47:26.757"/>
    <p1510:client id="{CD4FDA31-88CD-F208-C264-88743395430D}" v="121" dt="2022-01-13T11:13:24.938"/>
    <p1510:client id="{CE6F074F-3816-E715-558B-18DB0FD57CCA}" v="43" dt="2022-01-19T10:59:19.040"/>
    <p1510:client id="{D0BCDCD7-6545-9BC0-879E-73FE3B4006B9}" v="693" dt="2022-04-13T11:11:13.546"/>
    <p1510:client id="{E18C7401-FA73-D359-038C-E888FD3B8CFA}" v="1151" dt="2022-03-10T12:04:48.088"/>
    <p1510:client id="{E42EBEB3-1B4F-93DD-B646-8FD326F643E3}" v="529" dt="2022-04-19T09:35:23.387"/>
    <p1510:client id="{EAF3A420-41C2-048B-4CCB-38A7861DB6A0}" v="1040" dt="2022-02-03T11:19:00.121"/>
    <p1510:client id="{ED66B0BF-1ED3-763E-7ABA-A71F61A28677}" v="312" dt="2022-05-25T12:45:16.896"/>
    <p1510:client id="{F2164A13-B2AE-3D2E-F06E-CF4933D67A3F}" v="17" dt="2022-03-24T09:57:57.794"/>
    <p1510:client id="{FE3E6317-35E0-5725-6537-87FFDA1EDC34}" v="6" dt="2022-02-10T11:28:22.54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C42F7F-CF17-4D7E-98DA-83FD139F31F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AEBFA99-3EDE-4177-A31C-58EA09EBE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B9AB47F-E651-4C4C-A717-B519B721A15C}"/>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627B1A33-43F7-4560-965D-040C4E83A51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9A878C9-EB49-4409-AFF8-5B0A4FCF57FA}"/>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237000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9EE5DC-8DA7-4C57-9014-2A4089035D5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98642DB-EC8E-44C8-92BB-6DCC44A38B5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D5EA8D8-249F-4C9A-BBFB-8F2A1C2A2034}"/>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04A8058A-7E43-4130-8197-9DFB7B04DBE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066EC8D-2D43-457F-A676-F81B81B57410}"/>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320548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D9F8D9D-437F-46B9-88F3-365562A0828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342F747-7EE6-4660-99AE-CE1958C527E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2581218-E123-4CDE-87AA-C09D4B78DE7E}"/>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22EF9E2B-685B-4319-9A13-DF623183B37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BA5561-7385-4FD9-ABC5-C4CC662AC972}"/>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412455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E58B85-F534-44B0-85A8-7048115BBD3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45D5986-1427-4D61-9F04-4E293B6A0670}"/>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84C5AC-3D69-4F9A-AD82-72C4D3D6A33E}"/>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F424C421-40E4-4853-906E-A17AECF53E1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A298331-95BC-4D14-BCB2-F9E627C841BF}"/>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257145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F0A2FA-0505-42A4-A275-5448193F529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07A5AC9-AEC2-4F9F-ADE0-7BD8F7728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48F54AE-BFAF-4150-8AFB-F74F38BEF510}"/>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7815DDFB-E8D1-4C94-96ED-5EE57ECDA2F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640D7AA-470F-44CC-A739-5CBAAC5325BA}"/>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345436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400562-77C2-40D5-8505-6870F4C4A73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180CA1A-F80D-4C2B-9CF0-AFACB93E1BC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FA8C3275-64D2-48E9-93F5-A6E5EB0AA02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D0B8F39-70B8-405A-BE14-0E5300C93F3F}"/>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6" name="Plassholder for bunntekst 5">
            <a:extLst>
              <a:ext uri="{FF2B5EF4-FFF2-40B4-BE49-F238E27FC236}">
                <a16:creationId xmlns:a16="http://schemas.microsoft.com/office/drawing/2014/main" id="{DB6ED57C-59D4-43FF-B6C4-A291941941A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ACE643A-DA15-4915-BACA-48712E6B6EEB}"/>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270778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7A4A1A-D6D8-475A-9014-D6FB95DD54B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BDDE910-0CBB-47FF-9509-AC769EF430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D950E5A-A439-465A-9888-F60218ED5CA3}"/>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2A75C8F-C554-4983-A2BD-582C5A72A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5B31657-01A0-4284-B0E6-286667DD2092}"/>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4B3AB3D-C3B7-4088-84EB-D0B516617F66}"/>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8" name="Plassholder for bunntekst 7">
            <a:extLst>
              <a:ext uri="{FF2B5EF4-FFF2-40B4-BE49-F238E27FC236}">
                <a16:creationId xmlns:a16="http://schemas.microsoft.com/office/drawing/2014/main" id="{5BEF22DB-3514-4F6E-9B79-A7E0E3F34077}"/>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45C40E9-9113-4AD8-B87B-E7BCAA17E2A7}"/>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245545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BDD849-B820-46F2-B0CC-FEBC05F096A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5DCA2B1-8E73-41BB-8741-FD92FC754DD1}"/>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4" name="Plassholder for bunntekst 3">
            <a:extLst>
              <a:ext uri="{FF2B5EF4-FFF2-40B4-BE49-F238E27FC236}">
                <a16:creationId xmlns:a16="http://schemas.microsoft.com/office/drawing/2014/main" id="{E5B6800E-63F5-4598-A27D-5502CE51109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4A64D39-1B36-487E-B5AF-4078F1DF3152}"/>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47626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39328433-4A1C-4AD6-96C8-2648FAE0B7F9}"/>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3" name="Plassholder for bunntekst 2">
            <a:extLst>
              <a:ext uri="{FF2B5EF4-FFF2-40B4-BE49-F238E27FC236}">
                <a16:creationId xmlns:a16="http://schemas.microsoft.com/office/drawing/2014/main" id="{5F447721-38A0-47D3-A3E0-8944B843ED73}"/>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1BB5B3E-AFA1-4A6D-899B-FE01CAADF80D}"/>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379140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E54056-E58B-4C77-84FD-ACEDCCACBB8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9C5CA71D-F7C4-4C5E-8004-681789D7E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9C3627A-F616-43EE-AE4B-5E8772008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76E8596-EB0D-4790-9320-D08E6EE613A7}"/>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6" name="Plassholder for bunntekst 5">
            <a:extLst>
              <a:ext uri="{FF2B5EF4-FFF2-40B4-BE49-F238E27FC236}">
                <a16:creationId xmlns:a16="http://schemas.microsoft.com/office/drawing/2014/main" id="{86FCF74F-6299-4BD8-BAA5-FC20915791F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7A18BB6-8685-4CC2-905D-E722C30FF562}"/>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178894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055F6E-C0C3-4949-9B07-5E097158CCA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02C88D44-06B5-4BE6-9CE2-2E1A919C86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9FFDD291-9AF1-48C9-9356-0FBF59364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3A9A129-D62A-42A5-9282-348240760543}"/>
              </a:ext>
            </a:extLst>
          </p:cNvPr>
          <p:cNvSpPr>
            <a:spLocks noGrp="1"/>
          </p:cNvSpPr>
          <p:nvPr>
            <p:ph type="dt" sz="half" idx="10"/>
          </p:nvPr>
        </p:nvSpPr>
        <p:spPr/>
        <p:txBody>
          <a:bodyPr/>
          <a:lstStyle/>
          <a:p>
            <a:fld id="{91D42219-1099-4406-A4CE-4C767A5841ED}" type="datetimeFigureOut">
              <a:rPr lang="nb-NO" smtClean="0"/>
              <a:t>30.05.2022</a:t>
            </a:fld>
            <a:endParaRPr lang="nb-NO"/>
          </a:p>
        </p:txBody>
      </p:sp>
      <p:sp>
        <p:nvSpPr>
          <p:cNvPr id="6" name="Plassholder for bunntekst 5">
            <a:extLst>
              <a:ext uri="{FF2B5EF4-FFF2-40B4-BE49-F238E27FC236}">
                <a16:creationId xmlns:a16="http://schemas.microsoft.com/office/drawing/2014/main" id="{70778DD9-F945-4748-9DDA-73034655AC7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B2C4AAF-916C-40CC-897A-66FFD3529A7B}"/>
              </a:ext>
            </a:extLst>
          </p:cNvPr>
          <p:cNvSpPr>
            <a:spLocks noGrp="1"/>
          </p:cNvSpPr>
          <p:nvPr>
            <p:ph type="sldNum" sz="quarter" idx="12"/>
          </p:nvPr>
        </p:nvSpPr>
        <p:spPr/>
        <p:txBody>
          <a:bodyPr/>
          <a:lstStyle/>
          <a:p>
            <a:fld id="{F14D564C-BB60-49BC-8213-0BFBE49B6E92}" type="slidenum">
              <a:rPr lang="nb-NO" smtClean="0"/>
              <a:t>‹#›</a:t>
            </a:fld>
            <a:endParaRPr lang="nb-NO"/>
          </a:p>
        </p:txBody>
      </p:sp>
    </p:spTree>
    <p:extLst>
      <p:ext uri="{BB962C8B-B14F-4D97-AF65-F5344CB8AC3E}">
        <p14:creationId xmlns:p14="http://schemas.microsoft.com/office/powerpoint/2010/main" val="197570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0EDC768-C30B-4D11-A9B3-72CCD833B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D690CEB-DF5F-4552-9FF4-73BFED0A7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E3C91D7-1ABC-491B-A9EC-39D542C542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42219-1099-4406-A4CE-4C767A5841ED}" type="datetimeFigureOut">
              <a:rPr lang="nb-NO" smtClean="0"/>
              <a:t>30.05.2022</a:t>
            </a:fld>
            <a:endParaRPr lang="nb-NO"/>
          </a:p>
        </p:txBody>
      </p:sp>
      <p:sp>
        <p:nvSpPr>
          <p:cNvPr id="5" name="Plassholder for bunntekst 4">
            <a:extLst>
              <a:ext uri="{FF2B5EF4-FFF2-40B4-BE49-F238E27FC236}">
                <a16:creationId xmlns:a16="http://schemas.microsoft.com/office/drawing/2014/main" id="{B521A26A-F4CD-4299-BBB8-0B0BA36CD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BD1F773-663E-4C45-A959-E163DDE2D9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D564C-BB60-49BC-8213-0BFBE49B6E92}" type="slidenum">
              <a:rPr lang="nb-NO" smtClean="0"/>
              <a:t>‹#›</a:t>
            </a:fld>
            <a:endParaRPr lang="nb-NO"/>
          </a:p>
        </p:txBody>
      </p:sp>
    </p:spTree>
    <p:extLst>
      <p:ext uri="{BB962C8B-B14F-4D97-AF65-F5344CB8AC3E}">
        <p14:creationId xmlns:p14="http://schemas.microsoft.com/office/powerpoint/2010/main" val="2504782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4">
            <a:extLst>
              <a:ext uri="{FF2B5EF4-FFF2-40B4-BE49-F238E27FC236}">
                <a16:creationId xmlns:a16="http://schemas.microsoft.com/office/drawing/2014/main" id="{53869C63-BCC4-4463-A3FB-D966624990C2}"/>
              </a:ext>
            </a:extLst>
          </p:cNvPr>
          <p:cNvGraphicFramePr>
            <a:graphicFrameLocks noGrp="1"/>
          </p:cNvGraphicFramePr>
          <p:nvPr>
            <p:extLst>
              <p:ext uri="{D42A27DB-BD31-4B8C-83A1-F6EECF244321}">
                <p14:modId xmlns:p14="http://schemas.microsoft.com/office/powerpoint/2010/main" val="3025555466"/>
              </p:ext>
            </p:extLst>
          </p:nvPr>
        </p:nvGraphicFramePr>
        <p:xfrm>
          <a:off x="152400" y="1123950"/>
          <a:ext cx="11896165" cy="5455274"/>
        </p:xfrm>
        <a:graphic>
          <a:graphicData uri="http://schemas.openxmlformats.org/drawingml/2006/table">
            <a:tbl>
              <a:tblPr firstRow="1" bandRow="1">
                <a:tableStyleId>{5C22544A-7EE6-4342-B048-85BDC9FD1C3A}</a:tableStyleId>
              </a:tblPr>
              <a:tblGrid>
                <a:gridCol w="2379233">
                  <a:extLst>
                    <a:ext uri="{9D8B030D-6E8A-4147-A177-3AD203B41FA5}">
                      <a16:colId xmlns:a16="http://schemas.microsoft.com/office/drawing/2014/main" val="2811625706"/>
                    </a:ext>
                  </a:extLst>
                </a:gridCol>
                <a:gridCol w="2379233">
                  <a:extLst>
                    <a:ext uri="{9D8B030D-6E8A-4147-A177-3AD203B41FA5}">
                      <a16:colId xmlns:a16="http://schemas.microsoft.com/office/drawing/2014/main" val="3940220865"/>
                    </a:ext>
                  </a:extLst>
                </a:gridCol>
                <a:gridCol w="2379233">
                  <a:extLst>
                    <a:ext uri="{9D8B030D-6E8A-4147-A177-3AD203B41FA5}">
                      <a16:colId xmlns:a16="http://schemas.microsoft.com/office/drawing/2014/main" val="4257611788"/>
                    </a:ext>
                  </a:extLst>
                </a:gridCol>
                <a:gridCol w="2379233">
                  <a:extLst>
                    <a:ext uri="{9D8B030D-6E8A-4147-A177-3AD203B41FA5}">
                      <a16:colId xmlns:a16="http://schemas.microsoft.com/office/drawing/2014/main" val="1166574231"/>
                    </a:ext>
                  </a:extLst>
                </a:gridCol>
                <a:gridCol w="2379233">
                  <a:extLst>
                    <a:ext uri="{9D8B030D-6E8A-4147-A177-3AD203B41FA5}">
                      <a16:colId xmlns:a16="http://schemas.microsoft.com/office/drawing/2014/main" val="2458114740"/>
                    </a:ext>
                  </a:extLst>
                </a:gridCol>
              </a:tblGrid>
              <a:tr h="476736">
                <a:tc gridSpan="5">
                  <a:txBody>
                    <a:bodyPr/>
                    <a:lstStyle/>
                    <a:p>
                      <a:pPr algn="l"/>
                      <a:r>
                        <a:rPr lang="nb-NO" sz="1600" dirty="0">
                          <a:solidFill>
                            <a:schemeClr val="tx1"/>
                          </a:solidFill>
                        </a:rPr>
                        <a:t>AKS ROSENHOLM 2. trinn                                                   UKEPLAN UKE 22                                                                            TLF 2. KLASSE: 907 20 269</a:t>
                      </a:r>
                    </a:p>
                    <a:p>
                      <a:pPr algn="l"/>
                      <a:r>
                        <a:rPr lang="nb-NO" sz="10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nb-NO"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nb-NO"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nb-NO"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nb-NO"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0028037"/>
                  </a:ext>
                </a:extLst>
              </a:tr>
              <a:tr h="815162">
                <a:tc gridSpan="5">
                  <a:txBody>
                    <a:bodyPr/>
                    <a:lstStyle/>
                    <a:p>
                      <a:pPr lvl="0" algn="l">
                        <a:lnSpc>
                          <a:spcPct val="100000"/>
                        </a:lnSpc>
                        <a:spcBef>
                          <a:spcPts val="0"/>
                        </a:spcBef>
                        <a:spcAft>
                          <a:spcPts val="0"/>
                        </a:spcAft>
                        <a:buNone/>
                      </a:pPr>
                      <a:r>
                        <a:rPr lang="nb-NO" sz="1200" b="0" i="0" u="none" strike="noStrike" kern="1200" noProof="0" dirty="0">
                          <a:effectLst/>
                          <a:latin typeface="Calibri"/>
                        </a:rPr>
                        <a:t>F.o.m. denne uken er </a:t>
                      </a:r>
                      <a:r>
                        <a:rPr lang="nb-NO" sz="1200" b="0" i="0" u="none" strike="noStrike" kern="1200" noProof="0" dirty="0" err="1">
                          <a:effectLst/>
                          <a:latin typeface="Calibri"/>
                        </a:rPr>
                        <a:t>Geraldine</a:t>
                      </a:r>
                      <a:r>
                        <a:rPr lang="nb-NO" sz="1200" b="0" i="0" u="none" strike="noStrike" kern="1200" noProof="0" dirty="0">
                          <a:effectLst/>
                          <a:latin typeface="Calibri"/>
                        </a:rPr>
                        <a:t> tilbake som AKS-leder på Rosenholm. Vi håper hun har hatt en strålende tid i foreldrepermisjon. Velkommen tilbake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742628353"/>
                  </a:ext>
                </a:extLst>
              </a:tr>
              <a:tr h="238367">
                <a:tc>
                  <a:txBody>
                    <a:bodyPr/>
                    <a:lstStyle/>
                    <a:p>
                      <a:r>
                        <a:rPr lang="nb-NO" sz="1000" dirty="0">
                          <a:solidFill>
                            <a:schemeClr val="tx1"/>
                          </a:solidFill>
                        </a:rPr>
                        <a:t>Mandag 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nb-NO" sz="1000" dirty="0">
                          <a:solidFill>
                            <a:schemeClr val="tx1"/>
                          </a:solidFill>
                        </a:rPr>
                        <a:t>Tirsdag 31/5</a:t>
                      </a:r>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nb-NO" sz="1000" dirty="0">
                          <a:solidFill>
                            <a:schemeClr val="tx1"/>
                          </a:solidFill>
                        </a:rPr>
                        <a:t>Onsdag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nb-NO" sz="1000" dirty="0">
                          <a:solidFill>
                            <a:schemeClr val="tx1"/>
                          </a:solidFill>
                        </a:rPr>
                        <a:t>Torsdag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nb-NO" sz="1000" dirty="0">
                          <a:solidFill>
                            <a:schemeClr val="tx1"/>
                          </a:solidFill>
                        </a:rPr>
                        <a:t>Fredag 3/6</a:t>
                      </a:r>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91308377"/>
                  </a:ext>
                </a:extLst>
              </a:tr>
              <a:tr h="531744">
                <a:tc>
                  <a:txBody>
                    <a:bodyPr/>
                    <a:lstStyle/>
                    <a:p>
                      <a:r>
                        <a:rPr lang="nb-NO" sz="1000" b="1" dirty="0">
                          <a:solidFill>
                            <a:schemeClr val="tx1"/>
                          </a:solidFill>
                        </a:rPr>
                        <a:t>Meny: Grønnsaker med </a:t>
                      </a:r>
                      <a:r>
                        <a:rPr lang="nb-NO" sz="1000" b="1" dirty="0" err="1">
                          <a:solidFill>
                            <a:schemeClr val="tx1"/>
                          </a:solidFill>
                        </a:rPr>
                        <a:t>dip</a:t>
                      </a:r>
                      <a:endParaRPr lang="nb-NO" sz="1000" b="1" dirty="0">
                        <a:solidFill>
                          <a:schemeClr val="tx1"/>
                        </a:solidFill>
                      </a:endParaRPr>
                    </a:p>
                    <a:p>
                      <a:pPr lvl="0">
                        <a:buNone/>
                      </a:pPr>
                      <a:endParaRPr lang="nb-NO" sz="1000">
                        <a:solidFill>
                          <a:schemeClr val="tx1"/>
                        </a:solidFill>
                      </a:endParaRPr>
                    </a:p>
                    <a:p>
                      <a:pPr lvl="0">
                        <a:buNone/>
                      </a:pPr>
                      <a:r>
                        <a:rPr lang="nb-NO" sz="1000" b="0" i="0" u="none" strike="noStrike" noProof="0" dirty="0">
                          <a:solidFill>
                            <a:schemeClr val="tx1"/>
                          </a:solidFill>
                          <a:latin typeface="Calibri"/>
                        </a:rPr>
                        <a:t>Spising kl.13.45-14.30 i Aks-bygget</a:t>
                      </a:r>
                      <a:endParaRPr lang="nb-NO" b="0" i="0" u="none" strike="noStrike" noProof="0" dirty="0">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nb-NO" sz="1000" b="1" dirty="0">
                          <a:solidFill>
                            <a:schemeClr val="tx1"/>
                          </a:solidFill>
                        </a:rPr>
                        <a:t>Knekkebrød med pålegg + frukt</a:t>
                      </a:r>
                    </a:p>
                    <a:p>
                      <a:endParaRPr lang="nb-NO" sz="10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dirty="0">
                          <a:solidFill>
                            <a:schemeClr val="tx1"/>
                          </a:solidFill>
                        </a:rPr>
                        <a:t>Spising kl.14.30-15.15 i </a:t>
                      </a:r>
                      <a:r>
                        <a:rPr lang="nb-NO" sz="1000" b="0" i="0" u="none" strike="noStrike" noProof="0" dirty="0">
                          <a:solidFill>
                            <a:schemeClr val="tx1"/>
                          </a:solidFill>
                          <a:latin typeface="Calibri"/>
                        </a:rPr>
                        <a:t>Aks-bygget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lvl="0">
                        <a:buNone/>
                      </a:pPr>
                      <a:r>
                        <a:rPr lang="nb-NO" sz="1000" b="1" i="0" u="none" strike="noStrike" noProof="0" dirty="0">
                          <a:solidFill>
                            <a:schemeClr val="tx1"/>
                          </a:solidFill>
                          <a:latin typeface="Calibri"/>
                        </a:rPr>
                        <a:t>Havregryn med melk, banan og rosiner</a:t>
                      </a:r>
                      <a:endParaRPr lang="nb-NO" dirty="0"/>
                    </a:p>
                    <a:p>
                      <a:endParaRPr lang="nb-NO" sz="1000">
                        <a:solidFill>
                          <a:schemeClr val="tx1"/>
                        </a:solidFill>
                      </a:endParaRPr>
                    </a:p>
                    <a:p>
                      <a:pPr marL="0" marR="0" lvl="0" indent="0" algn="l" rtl="0" eaLnBrk="1" fontAlgn="auto" latinLnBrk="0" hangingPunct="1">
                        <a:lnSpc>
                          <a:spcPct val="100000"/>
                        </a:lnSpc>
                        <a:spcBef>
                          <a:spcPts val="0"/>
                        </a:spcBef>
                        <a:spcAft>
                          <a:spcPts val="0"/>
                        </a:spcAft>
                        <a:buClrTx/>
                        <a:buSzTx/>
                        <a:buFontTx/>
                        <a:buNone/>
                      </a:pPr>
                      <a:r>
                        <a:rPr lang="nb-NO" sz="1000" dirty="0">
                          <a:solidFill>
                            <a:schemeClr val="tx1"/>
                          </a:solidFill>
                        </a:rPr>
                        <a:t>Spising kl. 13:45-14:30 i </a:t>
                      </a:r>
                      <a:r>
                        <a:rPr lang="nb-NO" sz="1000" b="0" i="0" u="none" strike="noStrike" noProof="0" dirty="0">
                          <a:solidFill>
                            <a:schemeClr val="tx1"/>
                          </a:solidFill>
                          <a:latin typeface="Calibri"/>
                        </a:rPr>
                        <a:t>Aks-bygget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lvl="0">
                        <a:buNone/>
                      </a:pPr>
                      <a:r>
                        <a:rPr lang="nb-NO" sz="1000" b="1" i="0" u="none" strike="noStrike" noProof="0" dirty="0">
                          <a:solidFill>
                            <a:schemeClr val="tx1"/>
                          </a:solidFill>
                          <a:latin typeface="Calibri"/>
                        </a:rPr>
                        <a:t>Brød med pålegg + frukt</a:t>
                      </a:r>
                      <a:endParaRPr lang="nb-NO" dirty="0"/>
                    </a:p>
                    <a:p>
                      <a:endParaRPr lang="nb-NO" sz="10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dirty="0">
                          <a:solidFill>
                            <a:schemeClr val="tx1"/>
                          </a:solidFill>
                        </a:rPr>
                        <a:t>Spising kl.13.45-14.30 i </a:t>
                      </a:r>
                      <a:r>
                        <a:rPr lang="nb-NO" sz="1000" b="0" i="0" u="none" strike="noStrike" noProof="0" dirty="0">
                          <a:solidFill>
                            <a:schemeClr val="tx1"/>
                          </a:solidFill>
                          <a:latin typeface="Calibri"/>
                        </a:rPr>
                        <a:t>Aks-bygget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nb-NO" sz="1000" b="1" dirty="0">
                          <a:solidFill>
                            <a:schemeClr val="tx1"/>
                          </a:solidFill>
                        </a:rPr>
                        <a:t>Brød med pålegg + frukt</a:t>
                      </a:r>
                    </a:p>
                    <a:p>
                      <a:endParaRPr lang="nb-NO" sz="10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000" dirty="0">
                          <a:solidFill>
                            <a:schemeClr val="tx1"/>
                          </a:solidFill>
                        </a:rPr>
                        <a:t>Spising kl.13.45-14.30 i </a:t>
                      </a:r>
                      <a:r>
                        <a:rPr lang="nb-NO" sz="1000" b="0" i="0" u="none" strike="noStrike" noProof="0" dirty="0">
                          <a:solidFill>
                            <a:schemeClr val="tx1"/>
                          </a:solidFill>
                          <a:latin typeface="Calibri"/>
                        </a:rPr>
                        <a:t>Aks-bygget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18856896"/>
                  </a:ext>
                </a:extLst>
              </a:tr>
              <a:tr h="2752725">
                <a:tc>
                  <a:txBody>
                    <a:bodyPr/>
                    <a:lstStyle/>
                    <a:p>
                      <a:pPr lvl="0">
                        <a:buNone/>
                      </a:pPr>
                      <a:r>
                        <a:rPr lang="nb-NO" sz="1000" b="1" i="0" u="none" strike="noStrike" noProof="0" dirty="0">
                          <a:solidFill>
                            <a:schemeClr val="tx1"/>
                          </a:solidFill>
                          <a:latin typeface="Calibri"/>
                        </a:rPr>
                        <a:t>Gym</a:t>
                      </a:r>
                      <a:br>
                        <a:rPr lang="nb-NO" sz="1000" b="1" i="0" u="none" strike="noStrike" noProof="0" dirty="0">
                          <a:solidFill>
                            <a:srgbClr val="000000"/>
                          </a:solidFill>
                          <a:latin typeface="Calibri"/>
                        </a:rPr>
                      </a:br>
                      <a:r>
                        <a:rPr lang="nb-NO" sz="1000" b="0" i="0" u="none" strike="noStrike" noProof="0" dirty="0">
                          <a:solidFill>
                            <a:schemeClr val="tx1"/>
                          </a:solidFill>
                          <a:latin typeface="Calibri"/>
                        </a:rPr>
                        <a:t>kl.14.30-16.00 i gymsalen</a:t>
                      </a:r>
                      <a:br>
                        <a:rPr lang="nb-NO" sz="1000" b="1" i="0" u="none" strike="noStrike" noProof="0" dirty="0">
                          <a:solidFill>
                            <a:srgbClr val="000000"/>
                          </a:solidFill>
                          <a:latin typeface="Calibri"/>
                        </a:rPr>
                      </a:br>
                      <a:r>
                        <a:rPr lang="nb-NO" sz="1000" b="0" i="0" u="none" strike="noStrike" noProof="0" dirty="0">
                          <a:solidFill>
                            <a:schemeClr val="tx1"/>
                          </a:solidFill>
                          <a:latin typeface="Calibri"/>
                        </a:rPr>
                        <a:t>Vi går til gymsalen der vi  har forskjellige balleker. </a:t>
                      </a:r>
                      <a:endParaRPr lang="nb-NO" sz="1000" b="0" i="0" u="none" strike="noStrike" noProof="0" dirty="0">
                        <a:solidFill>
                          <a:schemeClr val="tx1"/>
                        </a:solidFill>
                      </a:endParaRPr>
                    </a:p>
                    <a:p>
                      <a:pPr lvl="0">
                        <a:buNone/>
                      </a:pPr>
                      <a:endParaRPr lang="nb-NO" sz="1000" b="0" i="0" u="none" strike="noStrike" noProof="0" dirty="0"/>
                    </a:p>
                    <a:p>
                      <a:pPr lvl="0">
                        <a:buNone/>
                      </a:pPr>
                      <a:r>
                        <a:rPr lang="nb-NO" sz="1000" b="0" i="0" u="none" strike="noStrike" noProof="0" dirty="0">
                          <a:solidFill>
                            <a:schemeClr val="tx1"/>
                          </a:solidFill>
                        </a:rPr>
                        <a:t>Vi trener på sosial kompetanse gjennom fellesaktiviteter og lagspill. </a:t>
                      </a:r>
                      <a:br>
                        <a:rPr lang="nb-NO" sz="1000" b="0" i="0" u="none" strike="noStrike" noProof="0" dirty="0">
                          <a:solidFill>
                            <a:srgbClr val="000000"/>
                          </a:solidFill>
                        </a:rPr>
                      </a:br>
                      <a:endParaRPr lang="nb-NO" sz="1000" b="0" i="0" u="none" strike="noStrike" noProof="0" dirty="0">
                        <a:solidFill>
                          <a:srgbClr val="000000"/>
                        </a:solidFill>
                      </a:endParaRPr>
                    </a:p>
                    <a:p>
                      <a:pPr lvl="0">
                        <a:buNone/>
                      </a:pPr>
                      <a:endParaRPr lang="nb-NO" sz="1000" b="0" i="0" u="none" strike="noStrike" noProof="0" dirty="0">
                        <a:solidFill>
                          <a:srgbClr val="000000"/>
                        </a:solidFill>
                      </a:endParaRPr>
                    </a:p>
                    <a:p>
                      <a:pPr lvl="0">
                        <a:buNone/>
                      </a:pPr>
                      <a:endParaRPr lang="nb-NO" sz="1000" b="1" i="0" u="none" strike="noStrike" noProof="0" dirty="0">
                        <a:solidFill>
                          <a:schemeClr val="tx1"/>
                        </a:solidFill>
                        <a:latin typeface="Calibri"/>
                      </a:endParaRPr>
                    </a:p>
                    <a:p>
                      <a:pPr lvl="0">
                        <a:buNone/>
                      </a:pPr>
                      <a:endParaRPr lang="nb-NO" sz="1000" b="1" i="0" u="none" strike="noStrike" noProof="0" dirty="0">
                        <a:solidFill>
                          <a:schemeClr val="tx1"/>
                        </a:solidFill>
                        <a:latin typeface="Calibri"/>
                      </a:endParaRPr>
                    </a:p>
                    <a:p>
                      <a:pPr lvl="0">
                        <a:buNone/>
                      </a:pPr>
                      <a:endParaRPr lang="nb-NO" sz="1000" b="1" i="0" u="none" strike="noStrike" noProof="0" dirty="0">
                        <a:solidFill>
                          <a:schemeClr val="tx1"/>
                        </a:solidFill>
                        <a:latin typeface="Calibri"/>
                      </a:endParaRPr>
                    </a:p>
                    <a:p>
                      <a:pPr lvl="0">
                        <a:buNone/>
                      </a:pPr>
                      <a:endParaRPr lang="nb-NO" sz="1000" b="1" i="0" u="none" strike="noStrike" noProof="0" dirty="0">
                        <a:solidFill>
                          <a:schemeClr val="tx1"/>
                        </a:solidFill>
                        <a:latin typeface="Calibri"/>
                      </a:endParaRPr>
                    </a:p>
                    <a:p>
                      <a:pPr lvl="0">
                        <a:buNone/>
                      </a:pPr>
                      <a:endParaRPr lang="nb-NO" sz="1000" b="0" i="0" u="none" strike="noStrike" noProof="0" dirty="0">
                        <a:solidFill>
                          <a:schemeClr val="tx1"/>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lvl="0">
                        <a:buNone/>
                      </a:pPr>
                      <a:r>
                        <a:rPr lang="nb-NO" sz="1000" b="1" i="0" u="none" strike="noStrike" noProof="0" dirty="0">
                          <a:solidFill>
                            <a:schemeClr val="tx1"/>
                          </a:solidFill>
                          <a:latin typeface="Calibri"/>
                        </a:rPr>
                        <a:t>Mat og helse</a:t>
                      </a:r>
                      <a:endParaRPr lang="en-US" sz="1000" b="0" i="0" u="none" strike="noStrike" noProof="0" dirty="0">
                        <a:latin typeface="Calibri"/>
                      </a:endParaRPr>
                    </a:p>
                    <a:p>
                      <a:pPr lvl="0">
                        <a:buNone/>
                      </a:pPr>
                      <a:r>
                        <a:rPr lang="nb-NO" sz="1000" b="0" i="0" u="none" strike="noStrike" noProof="0" dirty="0">
                          <a:solidFill>
                            <a:schemeClr val="tx1"/>
                          </a:solidFill>
                          <a:latin typeface="Calibri"/>
                        </a:rPr>
                        <a:t>kl. 15:15.16:00 i Aks-bygget. </a:t>
                      </a:r>
                      <a:br>
                        <a:rPr lang="nb-NO" sz="1000" b="0" i="0" u="none" strike="noStrike" noProof="0" dirty="0">
                          <a:solidFill>
                            <a:schemeClr val="tx1"/>
                          </a:solidFill>
                          <a:latin typeface="Calibri"/>
                        </a:rPr>
                      </a:br>
                      <a:r>
                        <a:rPr lang="nb-NO" sz="1000" b="0" i="0" u="none" strike="noStrike" noProof="0" dirty="0">
                          <a:solidFill>
                            <a:schemeClr val="tx1"/>
                          </a:solidFill>
                          <a:latin typeface="Calibri"/>
                        </a:rPr>
                        <a:t>Vi </a:t>
                      </a:r>
                      <a:r>
                        <a:rPr lang="nb-NO" sz="1000" b="0" i="0" u="none" strike="noStrike" noProof="0">
                          <a:solidFill>
                            <a:schemeClr val="tx1"/>
                          </a:solidFill>
                          <a:latin typeface="Calibri"/>
                        </a:rPr>
                        <a:t>prøver igjen.</a:t>
                      </a:r>
                      <a:endParaRPr lang="en-US" sz="1000" b="0" i="0" u="none" strike="noStrike" noProof="0" dirty="0">
                        <a:latin typeface="Calibri"/>
                      </a:endParaRPr>
                    </a:p>
                    <a:p>
                      <a:pPr lvl="0">
                        <a:buNone/>
                      </a:pPr>
                      <a:r>
                        <a:rPr lang="nb-NO" sz="1000" b="0" i="0" u="none" strike="noStrike" noProof="0" dirty="0">
                          <a:solidFill>
                            <a:schemeClr val="tx1"/>
                          </a:solidFill>
                          <a:latin typeface="Calibri"/>
                        </a:rPr>
                        <a:t>Gruppe 2 lager </a:t>
                      </a:r>
                      <a:r>
                        <a:rPr lang="nb-NO" sz="1000" b="0" i="0" u="none" strike="noStrike" noProof="0" dirty="0" err="1">
                          <a:solidFill>
                            <a:schemeClr val="tx1"/>
                          </a:solidFill>
                          <a:latin typeface="Calibri"/>
                        </a:rPr>
                        <a:t>Chana</a:t>
                      </a:r>
                      <a:r>
                        <a:rPr lang="nb-NO" sz="1000" b="0" i="0" u="none" strike="noStrike" noProof="0" dirty="0">
                          <a:solidFill>
                            <a:schemeClr val="tx1"/>
                          </a:solidFill>
                          <a:latin typeface="Calibri"/>
                        </a:rPr>
                        <a:t> </a:t>
                      </a:r>
                      <a:r>
                        <a:rPr lang="nb-NO" sz="1000" b="0" i="0" u="none" strike="noStrike" noProof="0" dirty="0" err="1">
                          <a:solidFill>
                            <a:schemeClr val="tx1"/>
                          </a:solidFill>
                          <a:latin typeface="Calibri"/>
                        </a:rPr>
                        <a:t>Masala</a:t>
                      </a:r>
                      <a:r>
                        <a:rPr lang="nb-NO" sz="1000" b="0" i="0" u="none" strike="noStrike" noProof="0" dirty="0">
                          <a:solidFill>
                            <a:schemeClr val="tx1"/>
                          </a:solidFill>
                          <a:latin typeface="Calibri"/>
                        </a:rPr>
                        <a:t>. </a:t>
                      </a:r>
                      <a:br>
                        <a:rPr lang="nb-NO" sz="1000" b="0" i="0" u="none" strike="noStrike" noProof="0" dirty="0">
                          <a:solidFill>
                            <a:srgbClr val="000000"/>
                          </a:solidFill>
                          <a:latin typeface="Calibri"/>
                        </a:rPr>
                      </a:br>
                      <a:r>
                        <a:rPr lang="nb-NO" sz="1000" b="0" i="0" u="none" strike="noStrike" noProof="0" dirty="0">
                          <a:solidFill>
                            <a:schemeClr val="tx1"/>
                          </a:solidFill>
                          <a:latin typeface="Calibri"/>
                        </a:rPr>
                        <a:t>Vi øver på å sitte i ro og ta hensyn til andre ved bordet, bidrar til at alle har det bra når vi spiser sammen.</a:t>
                      </a:r>
                      <a:endParaRPr lang="nb-NO" sz="1000" b="1" dirty="0" err="1">
                        <a:solidFill>
                          <a:schemeClr val="tx1"/>
                        </a:solidFill>
                      </a:endParaRPr>
                    </a:p>
                    <a:p>
                      <a:pPr lvl="0">
                        <a:buNone/>
                      </a:pPr>
                      <a:endParaRPr lang="nb-NO" sz="1000" b="1" dirty="0">
                        <a:solidFill>
                          <a:schemeClr val="tx1"/>
                        </a:solidFill>
                      </a:endParaRPr>
                    </a:p>
                    <a:p>
                      <a:pPr lvl="0">
                        <a:buNone/>
                      </a:pPr>
                      <a:endParaRPr lang="nb-NO" sz="1000" b="0" dirty="0">
                        <a:solidFill>
                          <a:srgbClr val="000000"/>
                        </a:solidFill>
                      </a:endParaRPr>
                    </a:p>
                    <a:p>
                      <a:pPr lvl="0">
                        <a:buNone/>
                      </a:pPr>
                      <a:endParaRPr lang="nb-NO" sz="1000" b="0" dirty="0">
                        <a:solidFill>
                          <a:srgbClr val="000000"/>
                        </a:solidFill>
                      </a:endParaRPr>
                    </a:p>
                    <a:p>
                      <a:pPr lvl="0">
                        <a:buNone/>
                      </a:pPr>
                      <a:endParaRPr lang="nb-NO" sz="1000" b="0" dirty="0">
                        <a:solidFill>
                          <a:srgbClr val="000000"/>
                        </a:solidFill>
                      </a:endParaRPr>
                    </a:p>
                    <a:p>
                      <a:pPr lvl="0">
                        <a:buNone/>
                      </a:pPr>
                      <a:r>
                        <a:rPr lang="nb-NO" sz="1000" b="1" i="0" u="none" strike="noStrike" noProof="0" dirty="0">
                          <a:solidFill>
                            <a:srgbClr val="000000"/>
                          </a:solidFill>
                          <a:latin typeface="Calibri"/>
                        </a:rPr>
                        <a:t>Utelek</a:t>
                      </a:r>
                      <a:br>
                        <a:rPr lang="nb-NO" sz="1000" b="1" i="0" u="none" strike="noStrike" noProof="0" dirty="0">
                          <a:solidFill>
                            <a:srgbClr val="000000"/>
                          </a:solidFill>
                          <a:latin typeface="Calibri"/>
                        </a:rPr>
                      </a:br>
                      <a:r>
                        <a:rPr lang="nb-NO" sz="1000" b="0" i="0" u="none" strike="noStrike" noProof="0" dirty="0">
                          <a:solidFill>
                            <a:schemeClr val="tx1"/>
                          </a:solidFill>
                          <a:latin typeface="Calibri"/>
                        </a:rPr>
                        <a:t>kl. 15:15-16:00 på store lekeplassen</a:t>
                      </a:r>
                      <a:br>
                        <a:rPr lang="nb-NO" sz="1000" b="0" i="0" u="none" strike="noStrike" noProof="0" dirty="0">
                          <a:solidFill>
                            <a:srgbClr val="000000"/>
                          </a:solidFill>
                          <a:latin typeface="Calibri"/>
                        </a:rPr>
                      </a:br>
                      <a:r>
                        <a:rPr lang="nb-NO" sz="1000" b="0" i="0" u="none" strike="noStrike" noProof="0" dirty="0">
                          <a:solidFill>
                            <a:schemeClr val="tx1"/>
                          </a:solidFill>
                          <a:latin typeface="Calibri"/>
                        </a:rPr>
                        <a:t>Gruppe 1 &amp; 2  leker sammen med andre AKS-barn på store lekeplassen. </a:t>
                      </a:r>
                      <a:endParaRPr lang="nb-NO"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lvl="0">
                        <a:buNone/>
                      </a:pPr>
                      <a:r>
                        <a:rPr lang="nb-NO" sz="1000" b="1" i="0" u="none" strike="noStrike" noProof="0" dirty="0">
                          <a:solidFill>
                            <a:schemeClr val="tx1"/>
                          </a:solidFill>
                          <a:latin typeface="Calibri"/>
                        </a:rPr>
                        <a:t>Utedag</a:t>
                      </a:r>
                      <a:br>
                        <a:rPr lang="nb-NO" sz="1000" b="0" i="0" u="none" strike="noStrike" noProof="0" dirty="0">
                          <a:solidFill>
                            <a:srgbClr val="000000"/>
                          </a:solidFill>
                          <a:latin typeface="Calibri"/>
                        </a:rPr>
                      </a:br>
                      <a:r>
                        <a:rPr lang="nb-NO" sz="1000" b="0" i="0" u="none" strike="noStrike" noProof="0" dirty="0">
                          <a:solidFill>
                            <a:schemeClr val="tx1"/>
                          </a:solidFill>
                          <a:latin typeface="Calibri"/>
                        </a:rPr>
                        <a:t>kl. 14:30-16:00</a:t>
                      </a:r>
                      <a:br>
                        <a:rPr lang="nb-NO" sz="1000" b="0" i="0" u="none" strike="noStrike" noProof="0" dirty="0">
                          <a:solidFill>
                            <a:srgbClr val="000000"/>
                          </a:solidFill>
                          <a:latin typeface="Calibri"/>
                        </a:rPr>
                      </a:br>
                      <a:r>
                        <a:rPr lang="nb-NO" sz="1000" b="0" i="0" u="none" strike="noStrike" noProof="0" dirty="0">
                          <a:solidFill>
                            <a:schemeClr val="tx1"/>
                          </a:solidFill>
                          <a:latin typeface="Calibri"/>
                        </a:rPr>
                        <a:t>Vi går til Kiwi-lekeplassen der vi leker boksen går og har frilek.  Vi går på tur uansett vær. Tenk solkrem hvis det er sol, regnklær hvis det regner.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nb-NO" sz="1000" b="1" dirty="0">
                          <a:solidFill>
                            <a:schemeClr val="tx1"/>
                          </a:solidFill>
                        </a:rPr>
                        <a:t>Samling for 2b</a:t>
                      </a:r>
                    </a:p>
                    <a:p>
                      <a:pPr lvl="0" algn="l">
                        <a:lnSpc>
                          <a:spcPct val="100000"/>
                        </a:lnSpc>
                        <a:spcBef>
                          <a:spcPts val="0"/>
                        </a:spcBef>
                        <a:spcAft>
                          <a:spcPts val="0"/>
                        </a:spcAft>
                        <a:buNone/>
                      </a:pPr>
                      <a:r>
                        <a:rPr lang="nb-NO" sz="1000" b="0" i="0" u="none" strike="noStrike" noProof="0" dirty="0">
                          <a:latin typeface="Calibri"/>
                        </a:rPr>
                        <a:t>kl.13.15-13.45 i aks-bygget</a:t>
                      </a:r>
                    </a:p>
                    <a:p>
                      <a:pPr lvl="0" algn="l">
                        <a:lnSpc>
                          <a:spcPct val="100000"/>
                        </a:lnSpc>
                        <a:spcBef>
                          <a:spcPts val="0"/>
                        </a:spcBef>
                        <a:spcAft>
                          <a:spcPts val="0"/>
                        </a:spcAft>
                        <a:buNone/>
                      </a:pPr>
                      <a:r>
                        <a:rPr lang="nb-NO" sz="1000" b="0" i="0" u="none" strike="noStrike" noProof="0" dirty="0">
                          <a:latin typeface="Calibri"/>
                        </a:rPr>
                        <a:t>Tema: "Hemmelig venn"</a:t>
                      </a:r>
                      <a:endParaRPr lang="en-US" sz="1000" b="0" i="0" u="none" strike="noStrike" noProof="0" dirty="0"/>
                    </a:p>
                    <a:p>
                      <a:pPr lvl="0">
                        <a:buNone/>
                      </a:pPr>
                      <a:r>
                        <a:rPr lang="nb-NO" sz="1000" b="0" i="0" kern="1200" dirty="0">
                          <a:solidFill>
                            <a:schemeClr val="dk1"/>
                          </a:solidFill>
                          <a:effectLst/>
                          <a:latin typeface="+mn-lt"/>
                          <a:ea typeface="+mn-ea"/>
                          <a:cs typeface="+mn-cs"/>
                        </a:rPr>
                        <a:t>Vi skriver et fint brev til en </a:t>
                      </a:r>
                    </a:p>
                    <a:p>
                      <a:pPr lvl="0">
                        <a:buNone/>
                      </a:pPr>
                      <a:r>
                        <a:rPr lang="nb-NO" sz="1000" b="0" i="0" kern="1200" dirty="0">
                          <a:solidFill>
                            <a:schemeClr val="dk1"/>
                          </a:solidFill>
                          <a:effectLst/>
                          <a:latin typeface="+mn-lt"/>
                          <a:ea typeface="+mn-ea"/>
                          <a:cs typeface="+mn-cs"/>
                        </a:rPr>
                        <a:t>hemmelig venn i 2.klasse.</a:t>
                      </a:r>
                    </a:p>
                    <a:p>
                      <a:pPr lvl="0">
                        <a:buNone/>
                      </a:pPr>
                      <a:endParaRPr lang="nb-NO" sz="1000" b="0" i="0" kern="1200" dirty="0">
                        <a:solidFill>
                          <a:schemeClr val="dk1"/>
                        </a:solidFill>
                        <a:effectLst/>
                        <a:latin typeface="+mn-lt"/>
                        <a:ea typeface="+mn-ea"/>
                        <a:cs typeface="+mn-cs"/>
                      </a:endParaRPr>
                    </a:p>
                    <a:p>
                      <a:pPr lvl="0">
                        <a:buNone/>
                      </a:pPr>
                      <a:endParaRPr lang="nb-NO" sz="1000" dirty="0">
                        <a:solidFill>
                          <a:schemeClr val="tx1"/>
                        </a:solidFill>
                        <a:latin typeface="+mn-lt"/>
                      </a:endParaRPr>
                    </a:p>
                    <a:p>
                      <a:pPr lvl="0">
                        <a:buNone/>
                      </a:pPr>
                      <a:r>
                        <a:rPr lang="nb-NO" sz="1000" b="1" i="0" u="none" strike="noStrike" noProof="0" dirty="0">
                          <a:solidFill>
                            <a:schemeClr val="tx1"/>
                          </a:solidFill>
                          <a:latin typeface="Calibri"/>
                        </a:rPr>
                        <a:t>Utelek</a:t>
                      </a:r>
                    </a:p>
                    <a:p>
                      <a:pPr lvl="0">
                        <a:buNone/>
                      </a:pPr>
                      <a:r>
                        <a:rPr lang="nb-NO" sz="1000" b="0" i="0" u="none" strike="noStrike" noProof="0" dirty="0">
                          <a:solidFill>
                            <a:schemeClr val="tx1"/>
                          </a:solidFill>
                          <a:latin typeface="Calibri"/>
                        </a:rPr>
                        <a:t>kl. 14:30-16:00 på store lekeplassen </a:t>
                      </a:r>
                      <a:br>
                        <a:rPr lang="nb-NO" sz="1000" b="0" i="0" u="none" strike="noStrike" noProof="0" dirty="0">
                          <a:solidFill>
                            <a:srgbClr val="000000"/>
                          </a:solidFill>
                          <a:latin typeface="Calibri"/>
                        </a:rPr>
                      </a:br>
                      <a:r>
                        <a:rPr lang="nb-NO" sz="1000" b="0" i="0" u="none" strike="noStrike" noProof="0" dirty="0">
                          <a:solidFill>
                            <a:schemeClr val="tx1"/>
                          </a:solidFill>
                          <a:latin typeface="Calibri"/>
                        </a:rPr>
                        <a:t>I AKS vil elevene gjennom daglig lek og aktiviteter sammen med andre, utvikle sosiale ferdigheter. Lek og læring henger tett sammen og skal prege AKS sin hverdag. Her kan barna velge voksenstyrt lek eller frilek.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nb-NO" sz="1000" b="1" dirty="0">
                          <a:solidFill>
                            <a:schemeClr val="tx1"/>
                          </a:solidFill>
                        </a:rPr>
                        <a:t>Samling for 2a</a:t>
                      </a:r>
                    </a:p>
                    <a:p>
                      <a:r>
                        <a:rPr lang="nb-NO" sz="1000" dirty="0">
                          <a:solidFill>
                            <a:schemeClr val="tx1"/>
                          </a:solidFill>
                        </a:rPr>
                        <a:t>kl.13.15-13.45 i aks-bygget</a:t>
                      </a:r>
                    </a:p>
                    <a:p>
                      <a:pPr lvl="0" algn="l">
                        <a:lnSpc>
                          <a:spcPct val="100000"/>
                        </a:lnSpc>
                        <a:spcBef>
                          <a:spcPts val="0"/>
                        </a:spcBef>
                        <a:spcAft>
                          <a:spcPts val="0"/>
                        </a:spcAft>
                        <a:buNone/>
                      </a:pPr>
                      <a:r>
                        <a:rPr lang="nb-NO" sz="1000" b="0" i="0" u="none" strike="noStrike" noProof="0" dirty="0">
                          <a:latin typeface="Calibri"/>
                        </a:rPr>
                        <a:t>Tema: "Hemmelig venn"</a:t>
                      </a:r>
                      <a:endParaRPr lang="en-US" sz="1000" b="0" i="0" u="none" strike="noStrike" noProof="0" dirty="0"/>
                    </a:p>
                    <a:p>
                      <a:pPr lvl="0">
                        <a:buNone/>
                      </a:pPr>
                      <a:r>
                        <a:rPr lang="nb-NO" sz="1000" b="0" i="0" kern="1200" dirty="0">
                          <a:solidFill>
                            <a:schemeClr val="dk1"/>
                          </a:solidFill>
                          <a:effectLst/>
                          <a:latin typeface="+mn-lt"/>
                          <a:ea typeface="+mn-ea"/>
                          <a:cs typeface="+mn-cs"/>
                        </a:rPr>
                        <a:t>Vi skriver et fint brev til en </a:t>
                      </a:r>
                    </a:p>
                    <a:p>
                      <a:pPr lvl="0">
                        <a:buNone/>
                      </a:pPr>
                      <a:r>
                        <a:rPr lang="nb-NO" sz="1000" b="0" i="0" kern="1200">
                          <a:solidFill>
                            <a:schemeClr val="dk1"/>
                          </a:solidFill>
                          <a:effectLst/>
                          <a:latin typeface="+mn-lt"/>
                          <a:ea typeface="+mn-ea"/>
                          <a:cs typeface="+mn-cs"/>
                        </a:rPr>
                        <a:t>hemmelig venn i 2.klasse.</a:t>
                      </a:r>
                    </a:p>
                    <a:p>
                      <a:pPr lvl="0" algn="l">
                        <a:lnSpc>
                          <a:spcPct val="100000"/>
                        </a:lnSpc>
                        <a:spcBef>
                          <a:spcPts val="0"/>
                        </a:spcBef>
                        <a:spcAft>
                          <a:spcPts val="0"/>
                        </a:spcAft>
                        <a:buNone/>
                      </a:pPr>
                      <a:endParaRPr lang="nb-NO" sz="1000" b="0" i="0" u="none" strike="noStrike" noProof="0" dirty="0">
                        <a:solidFill>
                          <a:schemeClr val="tx1"/>
                        </a:solidFill>
                        <a:latin typeface="Calibri"/>
                      </a:endParaRPr>
                    </a:p>
                    <a:p>
                      <a:pPr lvl="0" algn="l">
                        <a:lnSpc>
                          <a:spcPct val="100000"/>
                        </a:lnSpc>
                        <a:spcBef>
                          <a:spcPts val="0"/>
                        </a:spcBef>
                        <a:spcAft>
                          <a:spcPts val="0"/>
                        </a:spcAft>
                        <a:buNone/>
                      </a:pPr>
                      <a:endParaRPr lang="nb-NO" sz="1000" b="0" i="0" u="none" strike="noStrike" noProof="0" dirty="0">
                        <a:solidFill>
                          <a:schemeClr val="tx1"/>
                        </a:solidFill>
                        <a:latin typeface="Calibri"/>
                      </a:endParaRPr>
                    </a:p>
                    <a:p>
                      <a:pPr lvl="0" algn="l">
                        <a:lnSpc>
                          <a:spcPct val="100000"/>
                        </a:lnSpc>
                        <a:spcBef>
                          <a:spcPts val="0"/>
                        </a:spcBef>
                        <a:spcAft>
                          <a:spcPts val="0"/>
                        </a:spcAft>
                        <a:buNone/>
                      </a:pPr>
                      <a:r>
                        <a:rPr lang="nb-NO" sz="1000" b="1" i="0" u="none" strike="noStrike" noProof="0" dirty="0">
                          <a:solidFill>
                            <a:schemeClr val="tx1"/>
                          </a:solidFill>
                          <a:latin typeface="Calibri"/>
                        </a:rPr>
                        <a:t>Kunst og håndverk</a:t>
                      </a:r>
                      <a:br>
                        <a:rPr lang="nb-NO" sz="1000" b="1" i="0" u="none" strike="noStrike" noProof="0" dirty="0">
                          <a:solidFill>
                            <a:srgbClr val="000000"/>
                          </a:solidFill>
                          <a:latin typeface="Calibri"/>
                        </a:rPr>
                      </a:br>
                      <a:r>
                        <a:rPr lang="nb-NO" sz="1000" b="0" i="0" u="none" strike="noStrike" noProof="0" dirty="0">
                          <a:solidFill>
                            <a:schemeClr val="tx1"/>
                          </a:solidFill>
                          <a:latin typeface="Calibri"/>
                        </a:rPr>
                        <a:t>kl. 14:30-16:00 i aks-bygget</a:t>
                      </a:r>
                      <a:endParaRPr lang="nb-NO" sz="1000" b="1" i="0" u="none" strike="noStrike" noProof="0" dirty="0">
                        <a:solidFill>
                          <a:schemeClr val="tx1"/>
                        </a:solidFill>
                        <a:latin typeface="Calibri"/>
                      </a:endParaRPr>
                    </a:p>
                    <a:p>
                      <a:pPr lvl="0" algn="l">
                        <a:lnSpc>
                          <a:spcPct val="100000"/>
                        </a:lnSpc>
                        <a:spcBef>
                          <a:spcPts val="0"/>
                        </a:spcBef>
                        <a:spcAft>
                          <a:spcPts val="0"/>
                        </a:spcAft>
                        <a:buNone/>
                      </a:pPr>
                      <a:r>
                        <a:rPr lang="nb-NO" sz="1000" b="0" i="0" u="none" strike="noStrike" noProof="0" dirty="0">
                          <a:solidFill>
                            <a:schemeClr val="tx1"/>
                          </a:solidFill>
                          <a:latin typeface="Calibri"/>
                        </a:rPr>
                        <a:t>Går det an å lage kunst og tegne ansikt uten å se? Vi prøver. </a:t>
                      </a:r>
                    </a:p>
                    <a:p>
                      <a:pPr lvl="0" algn="l">
                        <a:lnSpc>
                          <a:spcPct val="100000"/>
                        </a:lnSpc>
                        <a:spcBef>
                          <a:spcPts val="0"/>
                        </a:spcBef>
                        <a:spcAft>
                          <a:spcPts val="0"/>
                        </a:spcAft>
                        <a:buNone/>
                      </a:pPr>
                      <a:endParaRPr lang="nb-NO" dirty="0"/>
                    </a:p>
                    <a:p>
                      <a:pPr lvl="0">
                        <a:buNone/>
                      </a:pPr>
                      <a:endParaRPr lang="nb-NO" sz="1000" b="0" dirty="0">
                        <a:solidFill>
                          <a:schemeClr val="tx1"/>
                        </a:solidFill>
                      </a:endParaRPr>
                    </a:p>
                    <a:p>
                      <a:pPr lvl="0">
                        <a:buNone/>
                      </a:pPr>
                      <a:endParaRPr lang="nb-NO" sz="1000" b="0" dirty="0">
                        <a:solidFill>
                          <a:schemeClr val="tx1"/>
                        </a:solidFill>
                      </a:endParaRPr>
                    </a:p>
                    <a:p>
                      <a:pPr lvl="0">
                        <a:buNone/>
                      </a:pPr>
                      <a:endParaRPr lang="nb-NO" sz="1000" b="0" dirty="0">
                        <a:solidFill>
                          <a:schemeClr val="tx1"/>
                        </a:solidFill>
                      </a:endParaRPr>
                    </a:p>
                    <a:p>
                      <a:pPr lvl="0">
                        <a:buNone/>
                      </a:pPr>
                      <a:endParaRPr lang="nb-NO" sz="1000" b="0" dirty="0">
                        <a:solidFill>
                          <a:schemeClr val="tx1"/>
                        </a:solidFill>
                      </a:endParaRPr>
                    </a:p>
                    <a:p>
                      <a:pPr algn="ctr"/>
                      <a:r>
                        <a:rPr lang="nb-NO" sz="1000" b="1" dirty="0">
                          <a:solidFill>
                            <a:schemeClr val="tx1"/>
                          </a:solidFill>
                        </a:rPr>
                        <a:t>AKS ØNSKER ALLE STORE OG SMÅ EN RIKTIG GOD HELG!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82599652"/>
                  </a:ext>
                </a:extLst>
              </a:tr>
              <a:tr h="403392">
                <a:tc>
                  <a:txBody>
                    <a:bodyPr/>
                    <a:lstStyle/>
                    <a:p>
                      <a:pPr lvl="0">
                        <a:buNone/>
                      </a:pPr>
                      <a:r>
                        <a:rPr lang="nb-NO" sz="1000" b="0" i="0" u="none" strike="noStrike" noProof="0" dirty="0">
                          <a:solidFill>
                            <a:schemeClr val="tx1"/>
                          </a:solidFill>
                          <a:latin typeface="Calibri"/>
                        </a:rPr>
                        <a:t>Inne og ute aktivitet (aks-bygget)</a:t>
                      </a:r>
                    </a:p>
                    <a:p>
                      <a:pPr lvl="0">
                        <a:buNone/>
                      </a:pPr>
                      <a:r>
                        <a:rPr lang="nb-NO" sz="1000" b="0" i="0" u="none" strike="noStrike" noProof="0" dirty="0">
                          <a:solidFill>
                            <a:schemeClr val="tx1"/>
                          </a:solidFill>
                          <a:latin typeface="Calibri"/>
                        </a:rPr>
                        <a:t>Kl.16.00-17.00</a:t>
                      </a:r>
                      <a:endParaRPr lang="en-US" sz="1000" b="0" i="0" u="none" strike="noStrike" noProof="0" dirty="0">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buNone/>
                      </a:pPr>
                      <a:r>
                        <a:rPr lang="nb-NO" sz="1000" b="0" i="0" u="none" strike="noStrike" noProof="0" dirty="0">
                          <a:solidFill>
                            <a:schemeClr val="tx1"/>
                          </a:solidFill>
                        </a:rPr>
                        <a:t>Inne og ute aktivitet (aks-bygget)</a:t>
                      </a:r>
                      <a:endParaRPr lang="en-US" sz="1000" b="0" i="0" u="none" strike="noStrike" noProof="0" dirty="0"/>
                    </a:p>
                    <a:p>
                      <a:pPr lvl="0">
                        <a:buNone/>
                      </a:pPr>
                      <a:r>
                        <a:rPr lang="nb-NO" sz="1000" b="0" i="0" u="none" strike="noStrike" noProof="0" dirty="0">
                          <a:solidFill>
                            <a:schemeClr val="tx1"/>
                          </a:solidFill>
                        </a:rPr>
                        <a:t>Kl.16.00-17.00</a:t>
                      </a:r>
                      <a:endParaRPr lang="en-US" sz="1000" b="0" i="0" u="none" strike="noStrik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buNone/>
                      </a:pPr>
                      <a:r>
                        <a:rPr lang="nb-NO" sz="1000" b="0" i="0" u="none" strike="noStrike" noProof="0" dirty="0">
                          <a:solidFill>
                            <a:schemeClr val="tx1"/>
                          </a:solidFill>
                        </a:rPr>
                        <a:t>Inne og ute aktivitet (aks-bygget)</a:t>
                      </a:r>
                      <a:endParaRPr lang="en-US" sz="1000" b="0" i="0" u="none" strike="noStrike" noProof="0" dirty="0"/>
                    </a:p>
                    <a:p>
                      <a:pPr lvl="0">
                        <a:buNone/>
                      </a:pPr>
                      <a:r>
                        <a:rPr lang="nb-NO" sz="1000" b="0" i="0" u="none" strike="noStrike" noProof="0" dirty="0">
                          <a:solidFill>
                            <a:schemeClr val="tx1"/>
                          </a:solidFill>
                        </a:rPr>
                        <a:t>Kl.16.00-17.00</a:t>
                      </a:r>
                      <a:endParaRPr lang="en-US" sz="1000" b="0" i="0" u="none" strike="noStrik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buNone/>
                      </a:pPr>
                      <a:r>
                        <a:rPr lang="nb-NO" sz="1000" b="0" i="0" u="none" strike="noStrike" noProof="0" dirty="0">
                          <a:solidFill>
                            <a:schemeClr val="tx1"/>
                          </a:solidFill>
                        </a:rPr>
                        <a:t>Inne og ute aktivitet (aks-bygget)</a:t>
                      </a:r>
                      <a:endParaRPr lang="en-US" sz="1000" b="0" i="0" u="none" strike="noStrike" noProof="0" dirty="0"/>
                    </a:p>
                    <a:p>
                      <a:pPr lvl="0">
                        <a:buNone/>
                      </a:pPr>
                      <a:r>
                        <a:rPr lang="nb-NO" sz="1000" b="0" i="0" u="none" strike="noStrike" noProof="0" dirty="0">
                          <a:solidFill>
                            <a:schemeClr val="tx1"/>
                          </a:solidFill>
                        </a:rPr>
                        <a:t>Kl.16.00-17.00</a:t>
                      </a:r>
                      <a:endParaRPr lang="en-US" sz="1000" b="0" i="0" u="none" strike="noStrik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buNone/>
                      </a:pPr>
                      <a:r>
                        <a:rPr lang="nb-NO" sz="1000" b="0" i="0" u="none" strike="noStrike" noProof="0" dirty="0">
                          <a:solidFill>
                            <a:schemeClr val="tx1"/>
                          </a:solidFill>
                        </a:rPr>
                        <a:t>Inne og ute aktivitet (aks-bygget)</a:t>
                      </a:r>
                      <a:endParaRPr lang="en-US" sz="1000" b="0" i="0" u="none" strike="noStrike" noProof="0" dirty="0"/>
                    </a:p>
                    <a:p>
                      <a:pPr lvl="0">
                        <a:buNone/>
                      </a:pPr>
                      <a:r>
                        <a:rPr lang="nb-NO" sz="1000" b="0" i="0" u="none" strike="noStrike" noProof="0" dirty="0">
                          <a:solidFill>
                            <a:schemeClr val="tx1"/>
                          </a:solidFill>
                        </a:rPr>
                        <a:t>Kl.16.00-17.00</a:t>
                      </a:r>
                      <a:endParaRPr lang="en-US" sz="1000" b="0" i="0" u="none" strike="noStrik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4128442"/>
                  </a:ext>
                </a:extLst>
              </a:tr>
            </a:tbl>
          </a:graphicData>
        </a:graphic>
      </p:graphicFrame>
      <p:pic>
        <p:nvPicPr>
          <p:cNvPr id="5" name="Bilde 4">
            <a:extLst>
              <a:ext uri="{FF2B5EF4-FFF2-40B4-BE49-F238E27FC236}">
                <a16:creationId xmlns:a16="http://schemas.microsoft.com/office/drawing/2014/main" id="{056B47A8-8063-4054-8363-30E9BB4BDE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857" y="1152271"/>
            <a:ext cx="645445" cy="429999"/>
          </a:xfrm>
          <a:prstGeom prst="rect">
            <a:avLst/>
          </a:prstGeom>
        </p:spPr>
      </p:pic>
      <p:sp>
        <p:nvSpPr>
          <p:cNvPr id="7" name="Tekstboks 2">
            <a:extLst>
              <a:ext uri="{FF2B5EF4-FFF2-40B4-BE49-F238E27FC236}">
                <a16:creationId xmlns:a16="http://schemas.microsoft.com/office/drawing/2014/main" id="{41B9AD4C-C67A-49E3-A20B-36424CED9CA4}"/>
              </a:ext>
            </a:extLst>
          </p:cNvPr>
          <p:cNvSpPr txBox="1">
            <a:spLocks noChangeArrowheads="1"/>
          </p:cNvSpPr>
          <p:nvPr/>
        </p:nvSpPr>
        <p:spPr bwMode="auto">
          <a:xfrm>
            <a:off x="1574428" y="41301"/>
            <a:ext cx="2344830" cy="1051116"/>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nb-NO">
                <a:latin typeface="Calibri"/>
                <a:ea typeface="Calibri" panose="020F0502020204030204" pitchFamily="34" charset="0"/>
                <a:cs typeface="Calibri"/>
              </a:rPr>
              <a:t>Skaperglede.</a:t>
            </a:r>
            <a:br>
              <a:rPr lang="nb-NO" sz="1100">
                <a:effectLst/>
                <a:latin typeface="Calibri" panose="020F0502020204030204" pitchFamily="34" charset="0"/>
                <a:ea typeface="Calibri" panose="020F0502020204030204" pitchFamily="34" charset="0"/>
                <a:cs typeface="Calibri"/>
              </a:rPr>
            </a:br>
            <a:r>
              <a:rPr lang="nb-NO" sz="1100">
                <a:solidFill>
                  <a:srgbClr val="000000"/>
                </a:solidFill>
                <a:effectLst/>
                <a:latin typeface="Calibri"/>
                <a:ea typeface="Calibri" panose="020F0502020204030204" pitchFamily="34" charset="0"/>
                <a:cs typeface="Calibri"/>
              </a:rPr>
              <a:t>Tverrfaglig tema</a:t>
            </a:r>
            <a:endParaRPr lang="nb-NO" sz="1100">
              <a:effectLst/>
              <a:ea typeface="+mn-lt"/>
              <a:cs typeface="Calibri"/>
            </a:endParaRPr>
          </a:p>
          <a:p>
            <a:pPr algn="ctr">
              <a:lnSpc>
                <a:spcPct val="107000"/>
              </a:lnSpc>
              <a:spcAft>
                <a:spcPts val="800"/>
              </a:spcAft>
            </a:pPr>
            <a:r>
              <a:rPr lang="nb-NO" sz="1100">
                <a:latin typeface="Calibri"/>
                <a:cs typeface="Calibri"/>
              </a:rPr>
              <a:t>Mai-Juni </a:t>
            </a:r>
            <a:br>
              <a:rPr lang="nb-NO" sz="1100">
                <a:latin typeface="Calibri"/>
                <a:cs typeface="Calibri"/>
              </a:rPr>
            </a:br>
            <a:r>
              <a:rPr lang="nb-NO" sz="1100">
                <a:latin typeface="Calibri"/>
                <a:cs typeface="Calibri"/>
              </a:rPr>
              <a:t>2022</a:t>
            </a:r>
            <a:endParaRPr lang="nb-NO"/>
          </a:p>
        </p:txBody>
      </p:sp>
      <p:sp>
        <p:nvSpPr>
          <p:cNvPr id="9" name="Tekstboks 2">
            <a:extLst>
              <a:ext uri="{FF2B5EF4-FFF2-40B4-BE49-F238E27FC236}">
                <a16:creationId xmlns:a16="http://schemas.microsoft.com/office/drawing/2014/main" id="{7CC04F78-2056-4A92-AB38-BC5A8DFBA09C}"/>
              </a:ext>
            </a:extLst>
          </p:cNvPr>
          <p:cNvSpPr txBox="1">
            <a:spLocks noChangeArrowheads="1"/>
          </p:cNvSpPr>
          <p:nvPr/>
        </p:nvSpPr>
        <p:spPr bwMode="auto">
          <a:xfrm>
            <a:off x="4050366" y="41301"/>
            <a:ext cx="5715489" cy="1051116"/>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b-NO" sz="1000" b="1" dirty="0">
                <a:effectLst/>
                <a:ea typeface="Calibri"/>
                <a:cs typeface="Calibri"/>
              </a:rPr>
              <a:t>Mål og fokus for denne uken:</a:t>
            </a:r>
            <a:br>
              <a:rPr lang="nb-NO" sz="1000" b="1" dirty="0">
                <a:ea typeface="Calibri" panose="020F0502020204030204" pitchFamily="34" charset="0"/>
                <a:cs typeface="Calibri"/>
              </a:rPr>
            </a:br>
            <a:r>
              <a:rPr lang="nb-NO" sz="1000" dirty="0">
                <a:ea typeface="+mn-lt"/>
                <a:cs typeface="Calibri"/>
              </a:rPr>
              <a:t>- Elevene utvikler muntlige og skriftlige ferdigheter gjennom spontane og planlagte aktiviteter.  </a:t>
            </a:r>
            <a:br>
              <a:rPr lang="nb-NO" sz="1000" dirty="0">
                <a:ea typeface="+mn-lt"/>
                <a:cs typeface="Calibri"/>
              </a:rPr>
            </a:br>
            <a:r>
              <a:rPr lang="nb-NO" sz="1000" dirty="0">
                <a:cs typeface="Calibri"/>
              </a:rPr>
              <a:t>-Elevene utvikler medansvar for et godt sosialt miljø for alle på AKS. </a:t>
            </a:r>
            <a:br>
              <a:rPr lang="nb-NO" sz="1000" dirty="0">
                <a:ea typeface="Calibri"/>
                <a:cs typeface="Calibri"/>
              </a:rPr>
            </a:br>
            <a:r>
              <a:rPr lang="nb-NO" sz="1000" dirty="0">
                <a:ea typeface="Calibri"/>
                <a:cs typeface="Calibri"/>
              </a:rPr>
              <a:t>- AKS legger til rette for at elevene får erfaring med å tilberede måltider.</a:t>
            </a:r>
            <a:br>
              <a:rPr lang="nb-NO" sz="1000" dirty="0">
                <a:cs typeface="Calibri"/>
              </a:rPr>
            </a:br>
            <a:r>
              <a:rPr lang="nb-NO" sz="1000" b="1" dirty="0">
                <a:cs typeface="Calibri"/>
              </a:rPr>
              <a:t>Sosial kompetanse:</a:t>
            </a:r>
            <a:br>
              <a:rPr lang="nb-NO" sz="1000" dirty="0">
                <a:cs typeface="Calibri"/>
              </a:rPr>
            </a:br>
            <a:r>
              <a:rPr lang="nb-NO" sz="1000" dirty="0">
                <a:ea typeface="+mn-lt"/>
                <a:cs typeface="+mn-lt"/>
              </a:rPr>
              <a:t>-Jeg følger regler i lek og spill.</a:t>
            </a:r>
            <a:endParaRPr lang="nb-NO" dirty="0">
              <a:ea typeface="+mn-lt"/>
              <a:cs typeface="+mn-lt"/>
            </a:endParaRPr>
          </a:p>
        </p:txBody>
      </p:sp>
      <p:pic>
        <p:nvPicPr>
          <p:cNvPr id="11" name="Bilde 10">
            <a:extLst>
              <a:ext uri="{FF2B5EF4-FFF2-40B4-BE49-F238E27FC236}">
                <a16:creationId xmlns:a16="http://schemas.microsoft.com/office/drawing/2014/main" id="{FD140B3D-C879-4C5A-8243-BF411026AFC8}"/>
              </a:ext>
            </a:extLst>
          </p:cNvPr>
          <p:cNvPicPr>
            <a:picLocks noChangeAspect="1"/>
          </p:cNvPicPr>
          <p:nvPr/>
        </p:nvPicPr>
        <p:blipFill>
          <a:blip r:embed="rId3"/>
          <a:stretch>
            <a:fillRect/>
          </a:stretch>
        </p:blipFill>
        <p:spPr>
          <a:xfrm>
            <a:off x="9842544" y="138434"/>
            <a:ext cx="1874621" cy="780650"/>
          </a:xfrm>
          <a:prstGeom prst="rect">
            <a:avLst/>
          </a:prstGeom>
        </p:spPr>
      </p:pic>
      <p:pic>
        <p:nvPicPr>
          <p:cNvPr id="12" name="Bilde 12" descr=".png">
            <a:extLst>
              <a:ext uri="{FF2B5EF4-FFF2-40B4-BE49-F238E27FC236}">
                <a16:creationId xmlns:a16="http://schemas.microsoft.com/office/drawing/2014/main" id="{F5CAA2BB-33D0-495C-A4CB-4D4C9505FBC5}"/>
              </a:ext>
            </a:extLst>
          </p:cNvPr>
          <p:cNvPicPr>
            <a:picLocks noChangeAspect="1"/>
          </p:cNvPicPr>
          <p:nvPr/>
        </p:nvPicPr>
        <p:blipFill>
          <a:blip r:embed="rId4"/>
          <a:stretch>
            <a:fillRect/>
          </a:stretch>
        </p:blipFill>
        <p:spPr>
          <a:xfrm flipH="1">
            <a:off x="4590865" y="2790716"/>
            <a:ext cx="262922" cy="442121"/>
          </a:xfrm>
          <a:prstGeom prst="rect">
            <a:avLst/>
          </a:prstGeom>
        </p:spPr>
      </p:pic>
      <p:pic>
        <p:nvPicPr>
          <p:cNvPr id="16" name="Bilde 17">
            <a:extLst>
              <a:ext uri="{FF2B5EF4-FFF2-40B4-BE49-F238E27FC236}">
                <a16:creationId xmlns:a16="http://schemas.microsoft.com/office/drawing/2014/main" id="{3CE46A7B-3FC1-412F-AD57-FC2ABE913F89}"/>
              </a:ext>
            </a:extLst>
          </p:cNvPr>
          <p:cNvPicPr>
            <a:picLocks noChangeAspect="1"/>
          </p:cNvPicPr>
          <p:nvPr/>
        </p:nvPicPr>
        <p:blipFill>
          <a:blip r:embed="rId5"/>
          <a:stretch>
            <a:fillRect/>
          </a:stretch>
        </p:blipFill>
        <p:spPr>
          <a:xfrm>
            <a:off x="10575131" y="5090192"/>
            <a:ext cx="495299" cy="509046"/>
          </a:xfrm>
          <a:prstGeom prst="rect">
            <a:avLst/>
          </a:prstGeom>
        </p:spPr>
      </p:pic>
      <p:pic>
        <p:nvPicPr>
          <p:cNvPr id="14" name="Bilde 12" descr=".png">
            <a:extLst>
              <a:ext uri="{FF2B5EF4-FFF2-40B4-BE49-F238E27FC236}">
                <a16:creationId xmlns:a16="http://schemas.microsoft.com/office/drawing/2014/main" id="{03EF8B70-4393-4EC7-AFD8-5E3DA9354CFA}"/>
              </a:ext>
            </a:extLst>
          </p:cNvPr>
          <p:cNvPicPr>
            <a:picLocks noChangeAspect="1"/>
          </p:cNvPicPr>
          <p:nvPr/>
        </p:nvPicPr>
        <p:blipFill>
          <a:blip r:embed="rId4"/>
          <a:stretch>
            <a:fillRect/>
          </a:stretch>
        </p:blipFill>
        <p:spPr>
          <a:xfrm flipH="1">
            <a:off x="9369216" y="2790716"/>
            <a:ext cx="262922" cy="442121"/>
          </a:xfrm>
          <a:prstGeom prst="rect">
            <a:avLst/>
          </a:prstGeom>
        </p:spPr>
      </p:pic>
      <p:pic>
        <p:nvPicPr>
          <p:cNvPr id="13" name="Bilde 14" descr="UDE_Aktivitetskolen_utforske_gul.png">
            <a:extLst>
              <a:ext uri="{FF2B5EF4-FFF2-40B4-BE49-F238E27FC236}">
                <a16:creationId xmlns:a16="http://schemas.microsoft.com/office/drawing/2014/main" id="{F2A4519D-0E31-6B06-D614-546ACE4F03C1}"/>
              </a:ext>
            </a:extLst>
          </p:cNvPr>
          <p:cNvPicPr>
            <a:picLocks noChangeAspect="1"/>
          </p:cNvPicPr>
          <p:nvPr/>
        </p:nvPicPr>
        <p:blipFill>
          <a:blip r:embed="rId6"/>
          <a:stretch>
            <a:fillRect/>
          </a:stretch>
        </p:blipFill>
        <p:spPr>
          <a:xfrm flipH="1">
            <a:off x="6254900" y="5254487"/>
            <a:ext cx="492279" cy="457779"/>
          </a:xfrm>
          <a:prstGeom prst="rect">
            <a:avLst/>
          </a:prstGeom>
        </p:spPr>
      </p:pic>
      <p:pic>
        <p:nvPicPr>
          <p:cNvPr id="3" name="Bilde 14" descr="AKS_elev_hoppetau.png">
            <a:extLst>
              <a:ext uri="{FF2B5EF4-FFF2-40B4-BE49-F238E27FC236}">
                <a16:creationId xmlns:a16="http://schemas.microsoft.com/office/drawing/2014/main" id="{436520A1-5825-C7CC-AD23-8928411D4C27}"/>
              </a:ext>
            </a:extLst>
          </p:cNvPr>
          <p:cNvPicPr>
            <a:picLocks noChangeAspect="1"/>
          </p:cNvPicPr>
          <p:nvPr/>
        </p:nvPicPr>
        <p:blipFill>
          <a:blip r:embed="rId7"/>
          <a:stretch>
            <a:fillRect/>
          </a:stretch>
        </p:blipFill>
        <p:spPr>
          <a:xfrm>
            <a:off x="7965263" y="5734050"/>
            <a:ext cx="990600" cy="367337"/>
          </a:xfrm>
          <a:prstGeom prst="rect">
            <a:avLst/>
          </a:prstGeom>
        </p:spPr>
      </p:pic>
      <p:pic>
        <p:nvPicPr>
          <p:cNvPr id="20" name="Bilde 12" descr=".png">
            <a:extLst>
              <a:ext uri="{FF2B5EF4-FFF2-40B4-BE49-F238E27FC236}">
                <a16:creationId xmlns:a16="http://schemas.microsoft.com/office/drawing/2014/main" id="{6062FCB2-4201-6821-A14F-7757EBCF7A2E}"/>
              </a:ext>
            </a:extLst>
          </p:cNvPr>
          <p:cNvPicPr>
            <a:picLocks noChangeAspect="1"/>
          </p:cNvPicPr>
          <p:nvPr/>
        </p:nvPicPr>
        <p:blipFill>
          <a:blip r:embed="rId4"/>
          <a:stretch>
            <a:fillRect/>
          </a:stretch>
        </p:blipFill>
        <p:spPr>
          <a:xfrm flipH="1">
            <a:off x="11757690" y="2790716"/>
            <a:ext cx="262922" cy="442121"/>
          </a:xfrm>
          <a:prstGeom prst="rect">
            <a:avLst/>
          </a:prstGeom>
        </p:spPr>
      </p:pic>
      <p:pic>
        <p:nvPicPr>
          <p:cNvPr id="15" name="Bilde 16" descr="UDE_Aktivitetskolen_matlaging_gul.png">
            <a:extLst>
              <a:ext uri="{FF2B5EF4-FFF2-40B4-BE49-F238E27FC236}">
                <a16:creationId xmlns:a16="http://schemas.microsoft.com/office/drawing/2014/main" id="{A58E3CE6-3CBB-DA9B-FE95-9D67C915F2F0}"/>
              </a:ext>
            </a:extLst>
          </p:cNvPr>
          <p:cNvPicPr>
            <a:picLocks noChangeAspect="1"/>
          </p:cNvPicPr>
          <p:nvPr/>
        </p:nvPicPr>
        <p:blipFill>
          <a:blip r:embed="rId8"/>
          <a:stretch>
            <a:fillRect/>
          </a:stretch>
        </p:blipFill>
        <p:spPr>
          <a:xfrm flipH="1">
            <a:off x="4333875" y="4313336"/>
            <a:ext cx="447675" cy="526852"/>
          </a:xfrm>
          <a:prstGeom prst="rect">
            <a:avLst/>
          </a:prstGeom>
        </p:spPr>
      </p:pic>
      <p:pic>
        <p:nvPicPr>
          <p:cNvPr id="17" name="Bilde 20" descr="AKS_elev_klatring.png">
            <a:extLst>
              <a:ext uri="{FF2B5EF4-FFF2-40B4-BE49-F238E27FC236}">
                <a16:creationId xmlns:a16="http://schemas.microsoft.com/office/drawing/2014/main" id="{13DD5F29-61B4-93AA-9F46-A0D76F79A2E6}"/>
              </a:ext>
            </a:extLst>
          </p:cNvPr>
          <p:cNvPicPr>
            <a:picLocks noChangeAspect="1"/>
          </p:cNvPicPr>
          <p:nvPr/>
        </p:nvPicPr>
        <p:blipFill>
          <a:blip r:embed="rId9"/>
          <a:stretch>
            <a:fillRect/>
          </a:stretch>
        </p:blipFill>
        <p:spPr>
          <a:xfrm>
            <a:off x="5241019" y="4605972"/>
            <a:ext cx="782259" cy="1111492"/>
          </a:xfrm>
          <a:prstGeom prst="rect">
            <a:avLst/>
          </a:prstGeom>
        </p:spPr>
      </p:pic>
      <p:pic>
        <p:nvPicPr>
          <p:cNvPr id="8" name="Bilde 9">
            <a:extLst>
              <a:ext uri="{FF2B5EF4-FFF2-40B4-BE49-F238E27FC236}">
                <a16:creationId xmlns:a16="http://schemas.microsoft.com/office/drawing/2014/main" id="{C3A84B27-7913-F562-B981-7B3851C55A6B}"/>
              </a:ext>
            </a:extLst>
          </p:cNvPr>
          <p:cNvPicPr>
            <a:picLocks noChangeAspect="1"/>
          </p:cNvPicPr>
          <p:nvPr/>
        </p:nvPicPr>
        <p:blipFill>
          <a:blip r:embed="rId10"/>
          <a:stretch>
            <a:fillRect/>
          </a:stretch>
        </p:blipFill>
        <p:spPr>
          <a:xfrm>
            <a:off x="528979" y="4879867"/>
            <a:ext cx="1442659" cy="1195311"/>
          </a:xfrm>
          <a:prstGeom prst="rect">
            <a:avLst/>
          </a:prstGeom>
        </p:spPr>
      </p:pic>
      <p:pic>
        <p:nvPicPr>
          <p:cNvPr id="10" name="Bilde 20" descr="Et bilde som inneholder tekst&#10;&#10;Automatisk generert beskrivelse">
            <a:extLst>
              <a:ext uri="{FF2B5EF4-FFF2-40B4-BE49-F238E27FC236}">
                <a16:creationId xmlns:a16="http://schemas.microsoft.com/office/drawing/2014/main" id="{948759D2-4338-7B47-D22B-B0905E904150}"/>
              </a:ext>
            </a:extLst>
          </p:cNvPr>
          <p:cNvPicPr>
            <a:picLocks noChangeAspect="1"/>
          </p:cNvPicPr>
          <p:nvPr/>
        </p:nvPicPr>
        <p:blipFill>
          <a:blip r:embed="rId11"/>
          <a:stretch>
            <a:fillRect/>
          </a:stretch>
        </p:blipFill>
        <p:spPr>
          <a:xfrm>
            <a:off x="281894" y="111276"/>
            <a:ext cx="1114425" cy="914400"/>
          </a:xfrm>
          <a:prstGeom prst="rect">
            <a:avLst/>
          </a:prstGeom>
        </p:spPr>
      </p:pic>
    </p:spTree>
    <p:extLst>
      <p:ext uri="{BB962C8B-B14F-4D97-AF65-F5344CB8AC3E}">
        <p14:creationId xmlns:p14="http://schemas.microsoft.com/office/powerpoint/2010/main" val="27377109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514</Words>
  <Application>Microsoft Office PowerPoint</Application>
  <PresentationFormat>Widescreen</PresentationFormat>
  <Paragraphs>76</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Geraldine Rizalina Grindrud Ahssain</dc:creator>
  <cp:lastModifiedBy>Simen Corneliussen</cp:lastModifiedBy>
  <cp:revision>147</cp:revision>
  <dcterms:created xsi:type="dcterms:W3CDTF">2021-08-11T13:40:25Z</dcterms:created>
  <dcterms:modified xsi:type="dcterms:W3CDTF">2022-05-30T10:58:43Z</dcterms:modified>
</cp:coreProperties>
</file>